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8" r:id="rId23"/>
    <p:sldId id="279" r:id="rId24"/>
    <p:sldId id="280" r:id="rId25"/>
    <p:sldId id="281" r:id="rId26"/>
    <p:sldId id="282" r:id="rId27"/>
    <p:sldId id="283" r:id="rId28"/>
    <p:sldId id="284" r:id="rId29"/>
    <p:sldId id="285" r:id="rId30"/>
    <p:sldId id="298" r:id="rId31"/>
    <p:sldId id="288" r:id="rId32"/>
    <p:sldId id="289" r:id="rId33"/>
    <p:sldId id="290" r:id="rId34"/>
    <p:sldId id="291" r:id="rId35"/>
    <p:sldId id="292" r:id="rId36"/>
    <p:sldId id="294" r:id="rId37"/>
    <p:sldId id="295" r:id="rId38"/>
    <p:sldId id="296" r:id="rId39"/>
    <p:sldId id="297" r:id="rId40"/>
  </p:sldIdLst>
  <p:sldSz cx="12192000" cy="6858000"/>
  <p:notesSz cx="6761163" cy="9942513"/>
  <p:embeddedFontLst>
    <p:embeddedFont>
      <p:font typeface="Algerian" panose="04020705040A02060702" pitchFamily="82" charset="0"/>
      <p:regular r:id="rId42"/>
    </p:embeddedFont>
    <p:embeddedFont>
      <p:font typeface="Arial Black" panose="020B0A04020102020204" pitchFamily="34" charset="0"/>
      <p:bold r:id="rId43"/>
    </p:embeddedFont>
    <p:embeddedFont>
      <p:font typeface="Calibri" panose="020F0502020204030204" pitchFamily="34" charset="0"/>
      <p:regular r:id="rId44"/>
      <p:bold r:id="rId45"/>
      <p:italic r:id="rId46"/>
      <p:boldItalic r:id="rId47"/>
    </p:embeddedFont>
    <p:embeddedFont>
      <p:font typeface="Comic Sans MS" panose="030F0702030302020204" pitchFamily="66"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riya Salian" initials="SS" lastIdx="1" clrIdx="0">
    <p:extLst>
      <p:ext uri="{19B8F6BF-5375-455C-9EA6-DF929625EA0E}">
        <p15:presenceInfo xmlns:p15="http://schemas.microsoft.com/office/powerpoint/2012/main" userId="7bd4da643d38253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C8703F1-2C0B-42E2-966B-8E0F361A058B}" styleName="Table_0">
    <a:wholeTbl>
      <a:tcTxStyle>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Style>
        <a:tcBdr/>
        <a:fill>
          <a:solidFill>
            <a:srgbClr val="CFD7E7"/>
          </a:solidFill>
        </a:fill>
      </a:tcStyle>
    </a:band1H>
    <a:band2H>
      <a:tcStyle>
        <a:tcBdr/>
      </a:tcStyle>
    </a:band2H>
    <a:band1V>
      <a:tcStyle>
        <a:tcBdr/>
        <a:fill>
          <a:solidFill>
            <a:srgbClr val="CFD7E7"/>
          </a:solidFill>
        </a:fill>
      </a:tcStyle>
    </a:band1V>
    <a:band2V>
      <a:tcStyle>
        <a:tcBdr/>
      </a:tcStyle>
    </a:band2V>
    <a:lastCol>
      <a:tcTxStyle b="on">
        <a:font>
          <a:latin typeface="Calibri"/>
          <a:ea typeface="Calibri"/>
          <a:cs typeface="Calibri"/>
        </a:font>
        <a:schemeClr val="lt1"/>
      </a:tcTxStyle>
      <a:tcStyle>
        <a:tcBdr/>
        <a:fill>
          <a:solidFill>
            <a:schemeClr val="accent1"/>
          </a:solidFill>
        </a:fill>
      </a:tcStyle>
    </a:lastCol>
    <a:firstCol>
      <a:tcTxStyle b="on">
        <a:font>
          <a:latin typeface="Calibri"/>
          <a:ea typeface="Calibri"/>
          <a:cs typeface="Calibri"/>
        </a:font>
        <a:schemeClr val="lt1"/>
      </a:tcTxStyle>
      <a:tcStyle>
        <a:tcBdr/>
        <a:fill>
          <a:solidFill>
            <a:schemeClr val="accent1"/>
          </a:solidFill>
        </a:fill>
      </a:tcStyle>
    </a:firstCol>
    <a:lastRow>
      <a:tcTxStyle b="on">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 styleId="{23AFED53-EBFD-45B4-84F2-431B12ABB98C}" styleName="Table_1">
    <a:wholeTbl>
      <a:tcTxStyle>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2F56D09-B349-445E-892E-7C11040EA0D5}" styleName="Table_2">
    <a:wholeTbl>
      <a:tcTxStyle>
        <a:font>
          <a:latin typeface="Calibri"/>
          <a:ea typeface="Calibri"/>
          <a:cs typeface="Calibri"/>
        </a:font>
        <a:schemeClr val="dk1"/>
      </a:tcTxStyle>
      <a:tcStyle>
        <a:tcBdr>
          <a:left>
            <a:ln w="12700" cap="flat" cmpd="sng">
              <a:solidFill>
                <a:schemeClr val="accent3"/>
              </a:solidFill>
              <a:prstDash val="solid"/>
              <a:round/>
              <a:headEnd type="none" w="sm" len="sm"/>
              <a:tailEnd type="none" w="sm" len="sm"/>
            </a:ln>
          </a:left>
          <a:right>
            <a:ln w="12700" cap="flat" cmpd="sng">
              <a:solidFill>
                <a:schemeClr val="accent3"/>
              </a:solidFill>
              <a:prstDash val="solid"/>
              <a:round/>
              <a:headEnd type="none" w="sm" len="sm"/>
              <a:tailEnd type="none" w="sm" len="sm"/>
            </a:ln>
          </a:right>
          <a:top>
            <a:ln w="12700" cap="flat" cmpd="sng">
              <a:solidFill>
                <a:schemeClr val="accent3"/>
              </a:solidFill>
              <a:prstDash val="solid"/>
              <a:round/>
              <a:headEnd type="none" w="sm" len="sm"/>
              <a:tailEnd type="none" w="sm" len="sm"/>
            </a:ln>
          </a:top>
          <a:bottom>
            <a:ln w="12700" cap="flat" cmpd="sng">
              <a:solidFill>
                <a:schemeClr val="accent3"/>
              </a:solidFill>
              <a:prstDash val="solid"/>
              <a:round/>
              <a:headEnd type="none" w="sm" len="sm"/>
              <a:tailEnd type="none" w="sm" len="sm"/>
            </a:ln>
          </a:bottom>
          <a:insideH>
            <a:ln w="12700" cap="flat" cmpd="sng">
              <a:solidFill>
                <a:schemeClr val="accent3"/>
              </a:solidFill>
              <a:prstDash val="solid"/>
              <a:round/>
              <a:headEnd type="none" w="sm" len="sm"/>
              <a:tailEnd type="none" w="sm" len="sm"/>
            </a:ln>
          </a:insideH>
          <a:insideV>
            <a:ln w="12700" cap="flat" cmpd="sng">
              <a:solidFill>
                <a:schemeClr val="accent3"/>
              </a:solidFill>
              <a:prstDash val="solid"/>
              <a:round/>
              <a:headEnd type="none" w="sm" len="sm"/>
              <a:tailEnd type="none" w="sm" len="sm"/>
            </a:ln>
          </a:insideV>
        </a:tcBdr>
        <a:fill>
          <a:solidFill>
            <a:srgbClr val="FFFFFF">
              <a:alpha val="0"/>
            </a:srgbClr>
          </a:solid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band2V>
      <a:tcStyle>
        <a:tcBdr/>
      </a:tcStyle>
    </a:band2V>
    <a:lastCol>
      <a:tcTxStyle b="on"/>
      <a:tcStyle>
        <a:tcBdr/>
      </a:tcStyle>
    </a:lastCol>
    <a:firstCol>
      <a:tcTxStyle b="on"/>
      <a:tcStyle>
        <a:tcBdr/>
      </a:tcStyle>
    </a:firstCol>
    <a:lastRow>
      <a:tcTxStyle b="on"/>
      <a:tcStyle>
        <a:tcBdr>
          <a:top>
            <a:ln w="50800" cap="flat" cmpd="sng">
              <a:solidFill>
                <a:schemeClr val="accent3"/>
              </a:solidFill>
              <a:prstDash val="solid"/>
              <a:round/>
              <a:headEnd type="none" w="sm" len="sm"/>
              <a:tailEnd type="none" w="sm" len="sm"/>
            </a:ln>
          </a:top>
        </a:tcBdr>
        <a:fill>
          <a:solidFill>
            <a:srgbClr val="FFFFFF">
              <a:alpha val="0"/>
            </a:srgbClr>
          </a:solidFill>
        </a:fill>
      </a:tcStyle>
    </a:lastRow>
    <a:seCell>
      <a:tcStyle>
        <a:tcBdr/>
      </a:tcStyle>
    </a:seCell>
    <a:swCell>
      <a:tcStyle>
        <a:tcBdr/>
      </a:tcStyle>
    </a:swCell>
    <a:firstRow>
      <a:tcTxStyle b="on"/>
      <a:tcStyle>
        <a:tcBdr>
          <a:bottom>
            <a:ln w="25400" cap="flat" cmpd="sng">
              <a:solidFill>
                <a:schemeClr val="accent3"/>
              </a:solidFill>
              <a:prstDash val="solid"/>
              <a:round/>
              <a:headEnd type="none" w="sm" len="sm"/>
              <a:tailEnd type="none" w="sm" len="sm"/>
            </a:ln>
          </a:bottom>
        </a:tcBdr>
        <a:fill>
          <a:solidFill>
            <a:srgbClr val="FFFFFF">
              <a:alpha val="0"/>
            </a:srgbClr>
          </a:solidFill>
        </a:fill>
      </a:tcStyle>
    </a:firstRow>
    <a:neCell>
      <a:tcStyle>
        <a:tcBdr/>
      </a:tcStyle>
    </a:neCell>
    <a:nwCell>
      <a:tcStyle>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68" autoAdjust="0"/>
    <p:restoredTop sz="94660"/>
  </p:normalViewPr>
  <p:slideViewPr>
    <p:cSldViewPr snapToGrid="0">
      <p:cViewPr varScale="1">
        <p:scale>
          <a:sx n="81" d="100"/>
          <a:sy n="81" d="100"/>
        </p:scale>
        <p:origin x="782"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s>
</file>

<file path=ppt/media/image1.png>
</file>

<file path=ppt/media/image10.jpe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29837" cy="497126"/>
          </a:xfrm>
          <a:prstGeom prst="rect">
            <a:avLst/>
          </a:prstGeom>
          <a:noFill/>
          <a:ln>
            <a:noFill/>
          </a:ln>
        </p:spPr>
        <p:txBody>
          <a:bodyPr spcFirstLastPara="1" wrap="square" lIns="93100" tIns="46550" rIns="93100" bIns="46550" anchor="t" anchorCtr="0">
            <a:noAutofit/>
          </a:bodyPr>
          <a:lstStyle>
            <a:lvl1pPr marR="0" lvl="0" algn="l" rtl="0">
              <a:spcBef>
                <a:spcPts val="0"/>
              </a:spcBef>
              <a:spcAft>
                <a:spcPts val="0"/>
              </a:spcAft>
              <a:buSzPts val="1400"/>
              <a:buNone/>
              <a:defRPr sz="13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2pPr>
            <a:lvl3pPr marR="0" lvl="2"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3pPr>
            <a:lvl4pPr marR="0" lvl="3"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4pPr>
            <a:lvl5pPr marR="0" lvl="4"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5pPr>
            <a:lvl6pPr marR="0" lvl="5"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6pPr>
            <a:lvl7pPr marR="0" lvl="6"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7pPr>
            <a:lvl8pPr marR="0" lvl="7"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8pPr>
            <a:lvl9pPr marR="0" lvl="8"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9pPr>
          </a:lstStyle>
          <a:p>
            <a:endParaRPr/>
          </a:p>
        </p:txBody>
      </p:sp>
      <p:sp>
        <p:nvSpPr>
          <p:cNvPr id="4" name="Google Shape;4;n"/>
          <p:cNvSpPr txBox="1">
            <a:spLocks noGrp="1"/>
          </p:cNvSpPr>
          <p:nvPr>
            <p:ph type="dt" idx="10"/>
          </p:nvPr>
        </p:nvSpPr>
        <p:spPr>
          <a:xfrm>
            <a:off x="3831326" y="0"/>
            <a:ext cx="2929837" cy="497126"/>
          </a:xfrm>
          <a:prstGeom prst="rect">
            <a:avLst/>
          </a:prstGeom>
          <a:noFill/>
          <a:ln>
            <a:noFill/>
          </a:ln>
        </p:spPr>
        <p:txBody>
          <a:bodyPr spcFirstLastPara="1" wrap="square" lIns="93100" tIns="46550" rIns="93100" bIns="46550" anchor="t" anchorCtr="0">
            <a:noAutofit/>
          </a:bodyPr>
          <a:lstStyle>
            <a:lvl1pPr marR="0" lvl="0" algn="r" rtl="0">
              <a:spcBef>
                <a:spcPts val="0"/>
              </a:spcBef>
              <a:spcAft>
                <a:spcPts val="0"/>
              </a:spcAft>
              <a:buSzPts val="1400"/>
              <a:buNone/>
              <a:defRPr sz="13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2pPr>
            <a:lvl3pPr marR="0" lvl="2"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3pPr>
            <a:lvl4pPr marR="0" lvl="3"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4pPr>
            <a:lvl5pPr marR="0" lvl="4"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5pPr>
            <a:lvl6pPr marR="0" lvl="5"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6pPr>
            <a:lvl7pPr marR="0" lvl="6"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7pPr>
            <a:lvl8pPr marR="0" lvl="7"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8pPr>
            <a:lvl9pPr marR="0" lvl="8"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9pPr>
          </a:lstStyle>
          <a:p>
            <a:endParaRPr/>
          </a:p>
        </p:txBody>
      </p:sp>
      <p:sp>
        <p:nvSpPr>
          <p:cNvPr id="5" name="Google Shape;5;n"/>
          <p:cNvSpPr>
            <a:spLocks noGrp="1" noRot="1" noChangeAspect="1"/>
          </p:cNvSpPr>
          <p:nvPr>
            <p:ph type="sldImg" idx="3"/>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01489" y="4722694"/>
            <a:ext cx="4958186" cy="4474131"/>
          </a:xfrm>
          <a:prstGeom prst="rect">
            <a:avLst/>
          </a:prstGeom>
          <a:noFill/>
          <a:ln>
            <a:noFill/>
          </a:ln>
        </p:spPr>
        <p:txBody>
          <a:bodyPr spcFirstLastPara="1" wrap="square" lIns="93100" tIns="46550" rIns="93100" bIns="4655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L="914400" marR="0" lvl="1" indent="-228600" algn="l" rtl="0">
              <a:spcBef>
                <a:spcPts val="360"/>
              </a:spcBef>
              <a:spcAft>
                <a:spcPts val="0"/>
              </a:spcAft>
              <a:buSzPts val="1400"/>
              <a:buNone/>
              <a:defRPr sz="12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2pPr>
            <a:lvl3pPr marL="1371600" marR="0" lvl="2" indent="-228600" algn="l" rtl="0">
              <a:spcBef>
                <a:spcPts val="360"/>
              </a:spcBef>
              <a:spcAft>
                <a:spcPts val="0"/>
              </a:spcAft>
              <a:buSzPts val="1400"/>
              <a:buNone/>
              <a:defRPr sz="12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3pPr>
            <a:lvl4pPr marL="1828800" marR="0" lvl="3" indent="-228600" algn="l" rtl="0">
              <a:spcBef>
                <a:spcPts val="360"/>
              </a:spcBef>
              <a:spcAft>
                <a:spcPts val="0"/>
              </a:spcAft>
              <a:buSzPts val="1400"/>
              <a:buNone/>
              <a:defRPr sz="12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4pPr>
            <a:lvl5pPr marL="2286000" marR="0" lvl="4" indent="-228600" algn="l" rtl="0">
              <a:spcBef>
                <a:spcPts val="360"/>
              </a:spcBef>
              <a:spcAft>
                <a:spcPts val="0"/>
              </a:spcAft>
              <a:buSzPts val="1400"/>
              <a:buNone/>
              <a:defRPr sz="12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9445387"/>
            <a:ext cx="2929837" cy="497126"/>
          </a:xfrm>
          <a:prstGeom prst="rect">
            <a:avLst/>
          </a:prstGeom>
          <a:noFill/>
          <a:ln>
            <a:noFill/>
          </a:ln>
        </p:spPr>
        <p:txBody>
          <a:bodyPr spcFirstLastPara="1" wrap="square" lIns="93100" tIns="46550" rIns="93100" bIns="46550" anchor="b" anchorCtr="0">
            <a:noAutofit/>
          </a:bodyPr>
          <a:lstStyle>
            <a:lvl1pPr marR="0" lvl="0" algn="l" rtl="0">
              <a:spcBef>
                <a:spcPts val="0"/>
              </a:spcBef>
              <a:spcAft>
                <a:spcPts val="0"/>
              </a:spcAft>
              <a:buSzPts val="1400"/>
              <a:buNone/>
              <a:defRPr sz="13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2pPr>
            <a:lvl3pPr marR="0" lvl="2"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3pPr>
            <a:lvl4pPr marR="0" lvl="3"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4pPr>
            <a:lvl5pPr marR="0" lvl="4"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5pPr>
            <a:lvl6pPr marR="0" lvl="5"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6pPr>
            <a:lvl7pPr marR="0" lvl="6"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7pPr>
            <a:lvl8pPr marR="0" lvl="7"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8pPr>
            <a:lvl9pPr marR="0" lvl="8" algn="l" rtl="0">
              <a:spcBef>
                <a:spcPts val="0"/>
              </a:spcBef>
              <a:spcAft>
                <a:spcPts val="0"/>
              </a:spcAft>
              <a:buSzPts val="1400"/>
              <a:buNone/>
              <a:defRPr sz="2400" b="0"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defRPr>
            </a:lvl9pPr>
          </a:lstStyle>
          <a:p>
            <a:endParaRPr/>
          </a:p>
        </p:txBody>
      </p:sp>
      <p:sp>
        <p:nvSpPr>
          <p:cNvPr id="8" name="Google Shape;8;n"/>
          <p:cNvSpPr txBox="1">
            <a:spLocks noGrp="1"/>
          </p:cNvSpPr>
          <p:nvPr>
            <p:ph type="sldNum" idx="12"/>
          </p:nvPr>
        </p:nvSpPr>
        <p:spPr>
          <a:xfrm>
            <a:off x="3831326" y="9445387"/>
            <a:ext cx="2929837" cy="497126"/>
          </a:xfrm>
          <a:prstGeom prst="rect">
            <a:avLst/>
          </a:prstGeom>
          <a:noFill/>
          <a:ln>
            <a:noFill/>
          </a:ln>
        </p:spPr>
        <p:txBody>
          <a:bodyPr spcFirstLastPara="1" wrap="square" lIns="93100" tIns="46550" rIns="93100" bIns="46550"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a:t>
            </a:fld>
            <a:endParaRPr sz="13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Google Shape;38;p1: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9" name="Google Shape;39;p1:notes"/>
          <p:cNvSpPr txBox="1">
            <a:spLocks noGrp="1"/>
          </p:cNvSpPr>
          <p:nvPr>
            <p:ph type="body" idx="1"/>
          </p:nvPr>
        </p:nvSpPr>
        <p:spPr>
          <a:xfrm>
            <a:off x="901489" y="4722694"/>
            <a:ext cx="4958186" cy="4474131"/>
          </a:xfrm>
          <a:prstGeom prst="rect">
            <a:avLst/>
          </a:prstGeom>
          <a:noFill/>
          <a:ln>
            <a:noFill/>
          </a:ln>
        </p:spPr>
        <p:txBody>
          <a:bodyPr spcFirstLastPara="1" wrap="square" lIns="93100" tIns="46550" rIns="93100" bIns="46550" anchor="t" anchorCtr="0">
            <a:noAutofit/>
          </a:bodyPr>
          <a:lstStyle/>
          <a:p>
            <a:pPr marL="0" lvl="0" indent="0" algn="l" rtl="0">
              <a:spcBef>
                <a:spcPts val="0"/>
              </a:spcBef>
              <a:spcAft>
                <a:spcPts val="0"/>
              </a:spcAft>
              <a:buNone/>
            </a:pPr>
            <a:endParaRPr/>
          </a:p>
        </p:txBody>
      </p:sp>
      <p:sp>
        <p:nvSpPr>
          <p:cNvPr id="40" name="Google Shape;40;p1:notes"/>
          <p:cNvSpPr txBox="1">
            <a:spLocks noGrp="1"/>
          </p:cNvSpPr>
          <p:nvPr>
            <p:ph type="ftr" idx="11"/>
          </p:nvPr>
        </p:nvSpPr>
        <p:spPr>
          <a:xfrm>
            <a:off x="0" y="9445387"/>
            <a:ext cx="2929837" cy="497126"/>
          </a:xfrm>
          <a:prstGeom prst="rect">
            <a:avLst/>
          </a:prstGeom>
          <a:noFill/>
          <a:ln>
            <a:noFill/>
          </a:ln>
        </p:spPr>
        <p:txBody>
          <a:bodyPr spcFirstLastPara="1" wrap="square" lIns="93100" tIns="46550" rIns="93100" bIns="46550" anchor="b" anchorCtr="0">
            <a:noAutofit/>
          </a:bodyPr>
          <a:lstStyle/>
          <a:p>
            <a:pPr marL="0" lvl="0" indent="0" algn="l" rtl="0">
              <a:spcBef>
                <a:spcPts val="0"/>
              </a:spcBef>
              <a:spcAft>
                <a:spcPts val="0"/>
              </a:spcAft>
              <a:buNone/>
            </a:pPr>
            <a:r>
              <a:rPr lang="en-US"/>
              <a:t>Dept. of Computer Engineering</a:t>
            </a:r>
          </a:p>
        </p:txBody>
      </p:sp>
      <p:sp>
        <p:nvSpPr>
          <p:cNvPr id="41" name="Google Shape;41;p1:notes"/>
          <p:cNvSpPr txBox="1">
            <a:spLocks noGrp="1"/>
          </p:cNvSpPr>
          <p:nvPr>
            <p:ph type="sldNum" idx="12"/>
          </p:nvPr>
        </p:nvSpPr>
        <p:spPr>
          <a:xfrm>
            <a:off x="3831326" y="9445387"/>
            <a:ext cx="2929837" cy="497126"/>
          </a:xfrm>
          <a:prstGeom prst="rect">
            <a:avLst/>
          </a:prstGeom>
          <a:noFill/>
          <a:ln>
            <a:noFill/>
          </a:ln>
        </p:spPr>
        <p:txBody>
          <a:bodyPr spcFirstLastPara="1" wrap="square" lIns="93100" tIns="46550" rIns="93100" bIns="46550" anchor="b" anchorCtr="0">
            <a:noAutofit/>
          </a:bodyPr>
          <a:lstStyle/>
          <a:p>
            <a:pPr marL="0" lvl="0" indent="0" algn="r" rtl="0">
              <a:spcBef>
                <a:spcPts val="0"/>
              </a:spcBef>
              <a:spcAft>
                <a:spcPts val="0"/>
              </a:spcAft>
              <a:buNone/>
            </a:pPr>
            <a:fld id="{00000000-1234-1234-1234-123412341234}"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0: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37" name="Google Shape;137;p10: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11: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44" name="Google Shape;144;p11: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2: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51" name="Google Shape;151;p12: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3: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58" name="Google Shape;158;p13: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4: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65" name="Google Shape;165;p14: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20: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73" name="Google Shape;173;p20: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5: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80" name="Google Shape;180;p15: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6: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87" name="Google Shape;187;p16: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7: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94" name="Google Shape;194;p17: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8: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01" name="Google Shape;201;p18: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2: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52" name="Google Shape;52;p2: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9: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08" name="Google Shape;208;p19: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1: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15" name="Google Shape;215;p21: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23: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29" name="Google Shape;229;p23: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4: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36" name="Google Shape;236;p24: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5: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43" name="Google Shape;243;p25: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6: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50" name="Google Shape;250;p26: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7: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57" name="Google Shape;257;p27: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8: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64" name="Google Shape;264;p28: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29: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71" name="Google Shape;271;p29: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30: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78" name="Google Shape;278;p30: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67" name="Google Shape;67;p3: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33: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299" name="Google Shape;299;p33: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34: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306" name="Google Shape;306;p34: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35: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318" name="Google Shape;318;p35: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36: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325" name="Google Shape;325;p36: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37: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332" name="Google Shape;332;p37: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39: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346" name="Google Shape;346;p39: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40: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353" name="Google Shape;353;p40: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41: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360" name="Google Shape;360;p41: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42: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367" name="Google Shape;367;p42: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4: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82" name="Google Shape;82;p4: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5: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93" name="Google Shape;93;p5: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6: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05" name="Google Shape;105;p6: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7: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16" name="Google Shape;116;p7: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8: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23" name="Google Shape;123;p8: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txBox="1">
            <a:spLocks noGrp="1"/>
          </p:cNvSpPr>
          <p:nvPr>
            <p:ph type="body" idx="1"/>
          </p:nvPr>
        </p:nvSpPr>
        <p:spPr>
          <a:xfrm>
            <a:off x="901489" y="4722694"/>
            <a:ext cx="4958186" cy="4474131"/>
          </a:xfrm>
          <a:prstGeom prst="rect">
            <a:avLst/>
          </a:prstGeom>
        </p:spPr>
        <p:txBody>
          <a:bodyPr spcFirstLastPara="1" wrap="square" lIns="93100" tIns="46550" rIns="93100" bIns="46550" anchor="t" anchorCtr="0">
            <a:noAutofit/>
          </a:bodyPr>
          <a:lstStyle/>
          <a:p>
            <a:pPr marL="0" lvl="0" indent="0" algn="l" rtl="0">
              <a:spcBef>
                <a:spcPts val="360"/>
              </a:spcBef>
              <a:spcAft>
                <a:spcPts val="0"/>
              </a:spcAft>
              <a:buNone/>
            </a:pPr>
            <a:endParaRPr/>
          </a:p>
        </p:txBody>
      </p:sp>
      <p:sp>
        <p:nvSpPr>
          <p:cNvPr id="130" name="Google Shape;130;p9:notes"/>
          <p:cNvSpPr>
            <a:spLocks noGrp="1" noRot="1" noChangeAspect="1"/>
          </p:cNvSpPr>
          <p:nvPr>
            <p:ph type="sldImg" idx="2"/>
          </p:nvPr>
        </p:nvSpPr>
        <p:spPr>
          <a:xfrm>
            <a:off x="66675"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p:nvPr/>
        </p:nvSpPr>
        <p:spPr>
          <a:xfrm>
            <a:off x="0" y="2133600"/>
            <a:ext cx="12192000" cy="4724400"/>
          </a:xfrm>
          <a:prstGeom prst="rect">
            <a:avLst/>
          </a:prstGeom>
          <a:solidFill>
            <a:srgbClr val="002E6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sp>
        <p:nvSpPr>
          <p:cNvPr id="15" name="Google Shape;15;p2"/>
          <p:cNvSpPr/>
          <p:nvPr/>
        </p:nvSpPr>
        <p:spPr>
          <a:xfrm>
            <a:off x="0" y="0"/>
            <a:ext cx="12192000" cy="21336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sp>
        <p:nvSpPr>
          <p:cNvPr id="16" name="Google Shape;16;p2"/>
          <p:cNvSpPr/>
          <p:nvPr/>
        </p:nvSpPr>
        <p:spPr>
          <a:xfrm>
            <a:off x="0" y="0"/>
            <a:ext cx="12192000" cy="838200"/>
          </a:xfrm>
          <a:prstGeom prst="rect">
            <a:avLst/>
          </a:prstGeom>
          <a:solidFill>
            <a:srgbClr val="002E6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sp>
        <p:nvSpPr>
          <p:cNvPr id="17" name="Google Shape;17;p2"/>
          <p:cNvSpPr/>
          <p:nvPr/>
        </p:nvSpPr>
        <p:spPr>
          <a:xfrm>
            <a:off x="5359400" y="2667001"/>
            <a:ext cx="5791200" cy="3810000"/>
          </a:xfrm>
          <a:prstGeom prst="rect">
            <a:avLst/>
          </a:prstGeom>
          <a:solidFill>
            <a:srgbClr val="002E62">
              <a:alpha val="6470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sp>
        <p:nvSpPr>
          <p:cNvPr id="18" name="Google Shape;18;p2"/>
          <p:cNvSpPr txBox="1">
            <a:spLocks noGrp="1"/>
          </p:cNvSpPr>
          <p:nvPr>
            <p:ph type="ctrTitle"/>
          </p:nvPr>
        </p:nvSpPr>
        <p:spPr>
          <a:xfrm>
            <a:off x="406400" y="685804"/>
            <a:ext cx="114808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002E62"/>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5791200" y="3276601"/>
            <a:ext cx="6299200" cy="2590800"/>
          </a:xfrm>
          <a:prstGeom prst="rect">
            <a:avLst/>
          </a:prstGeom>
          <a:noFill/>
          <a:ln>
            <a:noFill/>
          </a:ln>
        </p:spPr>
        <p:txBody>
          <a:bodyPr spcFirstLastPara="1" wrap="square" lIns="91425" tIns="45700" rIns="91425" bIns="45700" anchor="t" anchorCtr="0">
            <a:normAutofit/>
          </a:bodyPr>
          <a:lstStyle>
            <a:lvl1pPr lvl="0" algn="ctr">
              <a:spcBef>
                <a:spcPts val="560"/>
              </a:spcBef>
              <a:spcAft>
                <a:spcPts val="0"/>
              </a:spcAft>
              <a:buClr>
                <a:schemeClr val="lt1"/>
              </a:buClr>
              <a:buSzPts val="2800"/>
              <a:buNone/>
              <a:defRPr sz="2800">
                <a:solidFill>
                  <a:schemeClr val="lt1"/>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pic>
        <p:nvPicPr>
          <p:cNvPr id="20" name="Google Shape;20;p2"/>
          <p:cNvPicPr preferRelativeResize="0"/>
          <p:nvPr/>
        </p:nvPicPr>
        <p:blipFill rotWithShape="1">
          <a:blip r:embed="rId2"/>
          <a:srcRect/>
          <a:stretch>
            <a:fillRect/>
          </a:stretch>
        </p:blipFill>
        <p:spPr>
          <a:xfrm>
            <a:off x="623392" y="2552995"/>
            <a:ext cx="3925311" cy="384178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p:nvPr/>
        </p:nvSpPr>
        <p:spPr>
          <a:xfrm>
            <a:off x="0" y="6400800"/>
            <a:ext cx="12192000" cy="304800"/>
          </a:xfrm>
          <a:prstGeom prst="rect">
            <a:avLst/>
          </a:prstGeom>
          <a:solidFill>
            <a:srgbClr val="002E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400" b="1">
                <a:solidFill>
                  <a:schemeClr val="lt1"/>
                </a:solidFill>
                <a:latin typeface="Balthazar"/>
                <a:ea typeface="Balthazar"/>
                <a:cs typeface="Balthazar"/>
                <a:sym typeface="Balthazar"/>
              </a:rPr>
              <a:t>Dept. of Computer Engineering, SLRTCE, Thane-401107.</a:t>
            </a:r>
            <a:endParaRPr sz="1400" b="1">
              <a:solidFill>
                <a:schemeClr val="lt1"/>
              </a:solidFill>
              <a:latin typeface="Balthazar"/>
              <a:ea typeface="Balthazar"/>
              <a:cs typeface="Balthazar"/>
              <a:sym typeface="Balthazar"/>
            </a:endParaRPr>
          </a:p>
        </p:txBody>
      </p:sp>
      <p:sp>
        <p:nvSpPr>
          <p:cNvPr id="23" name="Google Shape;23;p3"/>
          <p:cNvSpPr/>
          <p:nvPr/>
        </p:nvSpPr>
        <p:spPr>
          <a:xfrm>
            <a:off x="0" y="334963"/>
            <a:ext cx="12192000" cy="609600"/>
          </a:xfrm>
          <a:prstGeom prst="rect">
            <a:avLst/>
          </a:prstGeom>
          <a:solidFill>
            <a:srgbClr val="002E6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sp>
        <p:nvSpPr>
          <p:cNvPr id="24" name="Google Shape;24;p3"/>
          <p:cNvSpPr/>
          <p:nvPr/>
        </p:nvSpPr>
        <p:spPr>
          <a:xfrm>
            <a:off x="0" y="6705600"/>
            <a:ext cx="12192000" cy="152400"/>
          </a:xfrm>
          <a:prstGeom prst="rect">
            <a:avLst/>
          </a:prstGeom>
          <a:solidFill>
            <a:srgbClr val="C0C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sp>
        <p:nvSpPr>
          <p:cNvPr id="25" name="Google Shape;25;p3"/>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1"/>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6" name="Google Shape;26;p3"/>
          <p:cNvSpPr txBox="1">
            <a:spLocks noGrp="1"/>
          </p:cNvSpPr>
          <p:nvPr>
            <p:ph type="body" idx="1"/>
          </p:nvPr>
        </p:nvSpPr>
        <p:spPr>
          <a:xfrm>
            <a:off x="609600" y="1295403"/>
            <a:ext cx="10972800" cy="48307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7" name="Google Shape;27;p3"/>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chemeClr val="lt1"/>
                </a:solidFill>
                <a:latin typeface="Comic Sans MS" panose="030F0702030302020204"/>
                <a:ea typeface="Comic Sans MS" panose="030F0702030302020204"/>
                <a:cs typeface="Comic Sans MS" panose="030F0702030302020204"/>
                <a:sym typeface="Comic Sans MS" panose="030F0702030302020204"/>
              </a:defRPr>
            </a:lvl1pPr>
            <a:lvl2pPr marL="0" lvl="1" indent="0" algn="r">
              <a:spcBef>
                <a:spcPts val="0"/>
              </a:spcBef>
              <a:spcAft>
                <a:spcPts val="0"/>
              </a:spcAft>
              <a:buNone/>
              <a:defRPr sz="1200">
                <a:solidFill>
                  <a:schemeClr val="lt1"/>
                </a:solidFill>
                <a:latin typeface="Comic Sans MS" panose="030F0702030302020204"/>
                <a:ea typeface="Comic Sans MS" panose="030F0702030302020204"/>
                <a:cs typeface="Comic Sans MS" panose="030F0702030302020204"/>
                <a:sym typeface="Comic Sans MS" panose="030F0702030302020204"/>
              </a:defRPr>
            </a:lvl2pPr>
            <a:lvl3pPr marL="0" lvl="2" indent="0" algn="r">
              <a:spcBef>
                <a:spcPts val="0"/>
              </a:spcBef>
              <a:spcAft>
                <a:spcPts val="0"/>
              </a:spcAft>
              <a:buNone/>
              <a:defRPr sz="1200">
                <a:solidFill>
                  <a:schemeClr val="lt1"/>
                </a:solidFill>
                <a:latin typeface="Comic Sans MS" panose="030F0702030302020204"/>
                <a:ea typeface="Comic Sans MS" panose="030F0702030302020204"/>
                <a:cs typeface="Comic Sans MS" panose="030F0702030302020204"/>
                <a:sym typeface="Comic Sans MS" panose="030F0702030302020204"/>
              </a:defRPr>
            </a:lvl3pPr>
            <a:lvl4pPr marL="0" lvl="3" indent="0" algn="r">
              <a:spcBef>
                <a:spcPts val="0"/>
              </a:spcBef>
              <a:spcAft>
                <a:spcPts val="0"/>
              </a:spcAft>
              <a:buNone/>
              <a:defRPr sz="1200">
                <a:solidFill>
                  <a:schemeClr val="lt1"/>
                </a:solidFill>
                <a:latin typeface="Comic Sans MS" panose="030F0702030302020204"/>
                <a:ea typeface="Comic Sans MS" panose="030F0702030302020204"/>
                <a:cs typeface="Comic Sans MS" panose="030F0702030302020204"/>
                <a:sym typeface="Comic Sans MS" panose="030F0702030302020204"/>
              </a:defRPr>
            </a:lvl4pPr>
            <a:lvl5pPr marL="0" lvl="4" indent="0" algn="r">
              <a:spcBef>
                <a:spcPts val="0"/>
              </a:spcBef>
              <a:spcAft>
                <a:spcPts val="0"/>
              </a:spcAft>
              <a:buNone/>
              <a:defRPr sz="1200">
                <a:solidFill>
                  <a:schemeClr val="lt1"/>
                </a:solidFill>
                <a:latin typeface="Comic Sans MS" panose="030F0702030302020204"/>
                <a:ea typeface="Comic Sans MS" panose="030F0702030302020204"/>
                <a:cs typeface="Comic Sans MS" panose="030F0702030302020204"/>
                <a:sym typeface="Comic Sans MS" panose="030F0702030302020204"/>
              </a:defRPr>
            </a:lvl5pPr>
            <a:lvl6pPr marL="0" lvl="5" indent="0" algn="r">
              <a:spcBef>
                <a:spcPts val="0"/>
              </a:spcBef>
              <a:spcAft>
                <a:spcPts val="0"/>
              </a:spcAft>
              <a:buNone/>
              <a:defRPr sz="1200">
                <a:solidFill>
                  <a:schemeClr val="lt1"/>
                </a:solidFill>
                <a:latin typeface="Comic Sans MS" panose="030F0702030302020204"/>
                <a:ea typeface="Comic Sans MS" panose="030F0702030302020204"/>
                <a:cs typeface="Comic Sans MS" panose="030F0702030302020204"/>
                <a:sym typeface="Comic Sans MS" panose="030F0702030302020204"/>
              </a:defRPr>
            </a:lvl6pPr>
            <a:lvl7pPr marL="0" lvl="6" indent="0" algn="r">
              <a:spcBef>
                <a:spcPts val="0"/>
              </a:spcBef>
              <a:spcAft>
                <a:spcPts val="0"/>
              </a:spcAft>
              <a:buNone/>
              <a:defRPr sz="1200">
                <a:solidFill>
                  <a:schemeClr val="lt1"/>
                </a:solidFill>
                <a:latin typeface="Comic Sans MS" panose="030F0702030302020204"/>
                <a:ea typeface="Comic Sans MS" panose="030F0702030302020204"/>
                <a:cs typeface="Comic Sans MS" panose="030F0702030302020204"/>
                <a:sym typeface="Comic Sans MS" panose="030F0702030302020204"/>
              </a:defRPr>
            </a:lvl7pPr>
            <a:lvl8pPr marL="0" lvl="7" indent="0" algn="r">
              <a:spcBef>
                <a:spcPts val="0"/>
              </a:spcBef>
              <a:spcAft>
                <a:spcPts val="0"/>
              </a:spcAft>
              <a:buNone/>
              <a:defRPr sz="1200">
                <a:solidFill>
                  <a:schemeClr val="lt1"/>
                </a:solidFill>
                <a:latin typeface="Comic Sans MS" panose="030F0702030302020204"/>
                <a:ea typeface="Comic Sans MS" panose="030F0702030302020204"/>
                <a:cs typeface="Comic Sans MS" panose="030F0702030302020204"/>
                <a:sym typeface="Comic Sans MS" panose="030F0702030302020204"/>
              </a:defRPr>
            </a:lvl8pPr>
            <a:lvl9pPr marL="0" lvl="8" indent="0" algn="r">
              <a:spcBef>
                <a:spcPts val="0"/>
              </a:spcBef>
              <a:spcAft>
                <a:spcPts val="0"/>
              </a:spcAft>
              <a:buNone/>
              <a:defRPr sz="1200">
                <a:solidFill>
                  <a:schemeClr val="lt1"/>
                </a:solidFill>
                <a:latin typeface="Comic Sans MS" panose="030F0702030302020204"/>
                <a:ea typeface="Comic Sans MS" panose="030F0702030302020204"/>
                <a:cs typeface="Comic Sans MS" panose="030F0702030302020204"/>
                <a:sym typeface="Comic Sans MS" panose="030F0702030302020204"/>
              </a:defRPr>
            </a:lvl9pPr>
          </a:lstStyle>
          <a:p>
            <a:pPr marL="0" lvl="0" indent="0" algn="r" rtl="0">
              <a:spcBef>
                <a:spcPts val="0"/>
              </a:spcBef>
              <a:spcAft>
                <a:spcPts val="0"/>
              </a:spcAft>
              <a:buNone/>
            </a:pPr>
            <a:r>
              <a:rPr lang="en-US"/>
              <a:t>&lt;06/10/2022 13:07&gt;     </a:t>
            </a:r>
            <a:fld id="{00000000-1234-1234-1234-123412341234}" type="slidenum">
              <a:rPr lang="en-US"/>
              <a:t>‹#›</a:t>
            </a:fld>
            <a:endParaRPr lang="en-US"/>
          </a:p>
        </p:txBody>
      </p:sp>
      <p:pic>
        <p:nvPicPr>
          <p:cNvPr id="28" name="Google Shape;28;p3"/>
          <p:cNvPicPr preferRelativeResize="0"/>
          <p:nvPr/>
        </p:nvPicPr>
        <p:blipFill rotWithShape="1">
          <a:blip r:embed="rId2"/>
          <a:srcRect/>
          <a:stretch>
            <a:fillRect/>
          </a:stretch>
        </p:blipFill>
        <p:spPr>
          <a:xfrm>
            <a:off x="335360" y="200972"/>
            <a:ext cx="1152128" cy="88012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4"/>
          <p:cNvSpPr/>
          <p:nvPr/>
        </p:nvSpPr>
        <p:spPr>
          <a:xfrm>
            <a:off x="0" y="0"/>
            <a:ext cx="12192000" cy="1981200"/>
          </a:xfrm>
          <a:prstGeom prst="rect">
            <a:avLst/>
          </a:prstGeom>
          <a:solidFill>
            <a:srgbClr val="002E6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sp>
        <p:nvSpPr>
          <p:cNvPr id="31" name="Google Shape;31;p4"/>
          <p:cNvSpPr/>
          <p:nvPr/>
        </p:nvSpPr>
        <p:spPr>
          <a:xfrm>
            <a:off x="0" y="1981200"/>
            <a:ext cx="12192000" cy="1295400"/>
          </a:xfrm>
          <a:prstGeom prst="rect">
            <a:avLst/>
          </a:prstGeom>
          <a:solidFill>
            <a:srgbClr val="C0C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sp>
        <p:nvSpPr>
          <p:cNvPr id="32" name="Google Shape;32;p4"/>
          <p:cNvSpPr/>
          <p:nvPr/>
        </p:nvSpPr>
        <p:spPr>
          <a:xfrm>
            <a:off x="0" y="3276600"/>
            <a:ext cx="12192000" cy="3581400"/>
          </a:xfrm>
          <a:prstGeom prst="rect">
            <a:avLst/>
          </a:prstGeom>
          <a:solidFill>
            <a:srgbClr val="002E6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sp>
        <p:nvSpPr>
          <p:cNvPr id="33" name="Google Shape;33;p4"/>
          <p:cNvSpPr txBox="1">
            <a:spLocks noGrp="1"/>
          </p:cNvSpPr>
          <p:nvPr>
            <p:ph type="title"/>
          </p:nvPr>
        </p:nvSpPr>
        <p:spPr>
          <a:xfrm>
            <a:off x="963084" y="2338391"/>
            <a:ext cx="103632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solidFill>
                  <a:srgbClr val="002E62"/>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4" name="Google Shape;34;p4"/>
          <p:cNvSpPr txBox="1">
            <a:spLocks noGrp="1"/>
          </p:cNvSpPr>
          <p:nvPr>
            <p:ph type="body" idx="1"/>
          </p:nvPr>
        </p:nvSpPr>
        <p:spPr>
          <a:xfrm>
            <a:off x="963084" y="838204"/>
            <a:ext cx="103632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17365D"/>
              </a:buClr>
              <a:buSzPts val="2000"/>
              <a:buNone/>
              <a:defRPr sz="2000">
                <a:solidFill>
                  <a:srgbClr val="17365D"/>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
        <p:cNvGrpSpPr/>
        <p:nvPr/>
      </p:nvGrpSpPr>
      <p:grpSpPr>
        <a:xfrm>
          <a:off x="0" y="0"/>
          <a:ext cx="0" cy="0"/>
          <a:chOff x="0" y="0"/>
          <a:chExt cx="0" cy="0"/>
        </a:xfrm>
      </p:grpSpPr>
      <p:sp>
        <p:nvSpPr>
          <p:cNvPr id="36" name="Google Shape;36;p5"/>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spcAft>
                <a:spcPts val="0"/>
              </a:spcAft>
              <a:buNone/>
              <a:defRPr sz="1200">
                <a:solidFill>
                  <a:srgbClr val="898989"/>
                </a:solidFill>
                <a:latin typeface="Comic Sans MS" panose="030F0702030302020204"/>
                <a:ea typeface="Comic Sans MS" panose="030F0702030302020204"/>
                <a:cs typeface="Comic Sans MS" panose="030F0702030302020204"/>
                <a:sym typeface="Comic Sans MS" panose="030F0702030302020204"/>
              </a:defRPr>
            </a:lvl1pPr>
            <a:lvl2pPr marL="0" lvl="1" indent="0" algn="ctr">
              <a:spcBef>
                <a:spcPts val="0"/>
              </a:spcBef>
              <a:spcAft>
                <a:spcPts val="0"/>
              </a:spcAft>
              <a:buNone/>
              <a:defRPr sz="1200">
                <a:solidFill>
                  <a:srgbClr val="898989"/>
                </a:solidFill>
                <a:latin typeface="Comic Sans MS" panose="030F0702030302020204"/>
                <a:ea typeface="Comic Sans MS" panose="030F0702030302020204"/>
                <a:cs typeface="Comic Sans MS" panose="030F0702030302020204"/>
                <a:sym typeface="Comic Sans MS" panose="030F0702030302020204"/>
              </a:defRPr>
            </a:lvl2pPr>
            <a:lvl3pPr marL="0" lvl="2" indent="0" algn="ctr">
              <a:spcBef>
                <a:spcPts val="0"/>
              </a:spcBef>
              <a:spcAft>
                <a:spcPts val="0"/>
              </a:spcAft>
              <a:buNone/>
              <a:defRPr sz="1200">
                <a:solidFill>
                  <a:srgbClr val="898989"/>
                </a:solidFill>
                <a:latin typeface="Comic Sans MS" panose="030F0702030302020204"/>
                <a:ea typeface="Comic Sans MS" panose="030F0702030302020204"/>
                <a:cs typeface="Comic Sans MS" panose="030F0702030302020204"/>
                <a:sym typeface="Comic Sans MS" panose="030F0702030302020204"/>
              </a:defRPr>
            </a:lvl3pPr>
            <a:lvl4pPr marL="0" lvl="3" indent="0" algn="ctr">
              <a:spcBef>
                <a:spcPts val="0"/>
              </a:spcBef>
              <a:spcAft>
                <a:spcPts val="0"/>
              </a:spcAft>
              <a:buNone/>
              <a:defRPr sz="1200">
                <a:solidFill>
                  <a:srgbClr val="898989"/>
                </a:solidFill>
                <a:latin typeface="Comic Sans MS" panose="030F0702030302020204"/>
                <a:ea typeface="Comic Sans MS" panose="030F0702030302020204"/>
                <a:cs typeface="Comic Sans MS" panose="030F0702030302020204"/>
                <a:sym typeface="Comic Sans MS" panose="030F0702030302020204"/>
              </a:defRPr>
            </a:lvl4pPr>
            <a:lvl5pPr marL="0" lvl="4" indent="0" algn="ctr">
              <a:spcBef>
                <a:spcPts val="0"/>
              </a:spcBef>
              <a:spcAft>
                <a:spcPts val="0"/>
              </a:spcAft>
              <a:buNone/>
              <a:defRPr sz="1200">
                <a:solidFill>
                  <a:srgbClr val="898989"/>
                </a:solidFill>
                <a:latin typeface="Comic Sans MS" panose="030F0702030302020204"/>
                <a:ea typeface="Comic Sans MS" panose="030F0702030302020204"/>
                <a:cs typeface="Comic Sans MS" panose="030F0702030302020204"/>
                <a:sym typeface="Comic Sans MS" panose="030F0702030302020204"/>
              </a:defRPr>
            </a:lvl5pPr>
            <a:lvl6pPr marL="0" lvl="5" indent="0" algn="ctr">
              <a:spcBef>
                <a:spcPts val="0"/>
              </a:spcBef>
              <a:spcAft>
                <a:spcPts val="0"/>
              </a:spcAft>
              <a:buNone/>
              <a:defRPr sz="1200">
                <a:solidFill>
                  <a:srgbClr val="898989"/>
                </a:solidFill>
                <a:latin typeface="Comic Sans MS" panose="030F0702030302020204"/>
                <a:ea typeface="Comic Sans MS" panose="030F0702030302020204"/>
                <a:cs typeface="Comic Sans MS" panose="030F0702030302020204"/>
                <a:sym typeface="Comic Sans MS" panose="030F0702030302020204"/>
              </a:defRPr>
            </a:lvl6pPr>
            <a:lvl7pPr marL="0" lvl="6" indent="0" algn="ctr">
              <a:spcBef>
                <a:spcPts val="0"/>
              </a:spcBef>
              <a:spcAft>
                <a:spcPts val="0"/>
              </a:spcAft>
              <a:buNone/>
              <a:defRPr sz="1200">
                <a:solidFill>
                  <a:srgbClr val="898989"/>
                </a:solidFill>
                <a:latin typeface="Comic Sans MS" panose="030F0702030302020204"/>
                <a:ea typeface="Comic Sans MS" panose="030F0702030302020204"/>
                <a:cs typeface="Comic Sans MS" panose="030F0702030302020204"/>
                <a:sym typeface="Comic Sans MS" panose="030F0702030302020204"/>
              </a:defRPr>
            </a:lvl7pPr>
            <a:lvl8pPr marL="0" lvl="7" indent="0" algn="ctr">
              <a:spcBef>
                <a:spcPts val="0"/>
              </a:spcBef>
              <a:spcAft>
                <a:spcPts val="0"/>
              </a:spcAft>
              <a:buNone/>
              <a:defRPr sz="1200">
                <a:solidFill>
                  <a:srgbClr val="898989"/>
                </a:solidFill>
                <a:latin typeface="Comic Sans MS" panose="030F0702030302020204"/>
                <a:ea typeface="Comic Sans MS" panose="030F0702030302020204"/>
                <a:cs typeface="Comic Sans MS" panose="030F0702030302020204"/>
                <a:sym typeface="Comic Sans MS" panose="030F0702030302020204"/>
              </a:defRPr>
            </a:lvl8pPr>
            <a:lvl9pPr marL="0" lvl="8" indent="0" algn="ctr">
              <a:spcBef>
                <a:spcPts val="0"/>
              </a:spcBef>
              <a:spcAft>
                <a:spcPts val="0"/>
              </a:spcAft>
              <a:buNone/>
              <a:defRPr sz="1200">
                <a:solidFill>
                  <a:srgbClr val="898989"/>
                </a:solidFill>
                <a:latin typeface="Comic Sans MS" panose="030F0702030302020204"/>
                <a:ea typeface="Comic Sans MS" panose="030F0702030302020204"/>
                <a:cs typeface="Comic Sans MS" panose="030F0702030302020204"/>
                <a:sym typeface="Comic Sans MS" panose="030F0702030302020204"/>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spcBef>
                <a:spcPts val="0"/>
              </a:spcBef>
              <a:spcAft>
                <a:spcPts val="0"/>
              </a:spcAft>
              <a:buSzPts val="1400"/>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spcBef>
                <a:spcPts val="0"/>
              </a:spcBef>
              <a:spcAft>
                <a:spcPts val="0"/>
              </a:spcAft>
              <a:buSzPts val="1400"/>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spcBef>
                <a:spcPts val="0"/>
              </a:spcBef>
              <a:spcAft>
                <a:spcPts val="0"/>
              </a:spcAft>
              <a:buSzPts val="1400"/>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spcBef>
                <a:spcPts val="0"/>
              </a:spcBef>
              <a:spcAft>
                <a:spcPts val="0"/>
              </a:spcAft>
              <a:buSzPts val="1400"/>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spcBef>
                <a:spcPts val="0"/>
              </a:spcBef>
              <a:spcAft>
                <a:spcPts val="0"/>
              </a:spcAft>
              <a:buSzPts val="1400"/>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spcBef>
                <a:spcPts val="0"/>
              </a:spcBef>
              <a:spcAft>
                <a:spcPts val="0"/>
              </a:spcAft>
              <a:buSzPts val="1400"/>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spcBef>
                <a:spcPts val="0"/>
              </a:spcBef>
              <a:spcAft>
                <a:spcPts val="0"/>
              </a:spcAft>
              <a:buSzPts val="1400"/>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spcBef>
                <a:spcPts val="0"/>
              </a:spcBef>
              <a:spcAft>
                <a:spcPts val="0"/>
              </a:spcAft>
              <a:buSzPts val="1400"/>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body" idx="1"/>
          </p:nvPr>
        </p:nvSpPr>
        <p:spPr>
          <a:xfrm>
            <a:off x="609600" y="1600203"/>
            <a:ext cx="109728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b="0" i="0" u="none" strike="noStrike" cap="none">
                <a:solidFill>
                  <a:srgbClr val="898989"/>
                </a:solidFill>
                <a:latin typeface="Comic Sans MS" panose="030F0702030302020204"/>
                <a:ea typeface="Comic Sans MS" panose="030F0702030302020204"/>
                <a:cs typeface="Comic Sans MS" panose="030F0702030302020204"/>
                <a:sym typeface="Comic Sans MS" panose="030F0702030302020204"/>
              </a:defRPr>
            </a:lvl1pPr>
            <a:lvl2pPr marL="0" marR="0" lvl="1" indent="0" algn="ctr" rtl="0">
              <a:spcBef>
                <a:spcPts val="0"/>
              </a:spcBef>
              <a:spcAft>
                <a:spcPts val="0"/>
              </a:spcAft>
              <a:buNone/>
              <a:defRPr sz="1200" b="0" i="0" u="none" strike="noStrike" cap="none">
                <a:solidFill>
                  <a:srgbClr val="898989"/>
                </a:solidFill>
                <a:latin typeface="Comic Sans MS" panose="030F0702030302020204"/>
                <a:ea typeface="Comic Sans MS" panose="030F0702030302020204"/>
                <a:cs typeface="Comic Sans MS" panose="030F0702030302020204"/>
                <a:sym typeface="Comic Sans MS" panose="030F0702030302020204"/>
              </a:defRPr>
            </a:lvl2pPr>
            <a:lvl3pPr marL="0" marR="0" lvl="2" indent="0" algn="ctr" rtl="0">
              <a:spcBef>
                <a:spcPts val="0"/>
              </a:spcBef>
              <a:spcAft>
                <a:spcPts val="0"/>
              </a:spcAft>
              <a:buNone/>
              <a:defRPr sz="1200" b="0" i="0" u="none" strike="noStrike" cap="none">
                <a:solidFill>
                  <a:srgbClr val="898989"/>
                </a:solidFill>
                <a:latin typeface="Comic Sans MS" panose="030F0702030302020204"/>
                <a:ea typeface="Comic Sans MS" panose="030F0702030302020204"/>
                <a:cs typeface="Comic Sans MS" panose="030F0702030302020204"/>
                <a:sym typeface="Comic Sans MS" panose="030F0702030302020204"/>
              </a:defRPr>
            </a:lvl3pPr>
            <a:lvl4pPr marL="0" marR="0" lvl="3" indent="0" algn="ctr" rtl="0">
              <a:spcBef>
                <a:spcPts val="0"/>
              </a:spcBef>
              <a:spcAft>
                <a:spcPts val="0"/>
              </a:spcAft>
              <a:buNone/>
              <a:defRPr sz="1200" b="0" i="0" u="none" strike="noStrike" cap="none">
                <a:solidFill>
                  <a:srgbClr val="898989"/>
                </a:solidFill>
                <a:latin typeface="Comic Sans MS" panose="030F0702030302020204"/>
                <a:ea typeface="Comic Sans MS" panose="030F0702030302020204"/>
                <a:cs typeface="Comic Sans MS" panose="030F0702030302020204"/>
                <a:sym typeface="Comic Sans MS" panose="030F0702030302020204"/>
              </a:defRPr>
            </a:lvl4pPr>
            <a:lvl5pPr marL="0" marR="0" lvl="4" indent="0" algn="ctr" rtl="0">
              <a:spcBef>
                <a:spcPts val="0"/>
              </a:spcBef>
              <a:spcAft>
                <a:spcPts val="0"/>
              </a:spcAft>
              <a:buNone/>
              <a:defRPr sz="1200" b="0" i="0" u="none" strike="noStrike" cap="none">
                <a:solidFill>
                  <a:srgbClr val="898989"/>
                </a:solidFill>
                <a:latin typeface="Comic Sans MS" panose="030F0702030302020204"/>
                <a:ea typeface="Comic Sans MS" panose="030F0702030302020204"/>
                <a:cs typeface="Comic Sans MS" panose="030F0702030302020204"/>
                <a:sym typeface="Comic Sans MS" panose="030F0702030302020204"/>
              </a:defRPr>
            </a:lvl5pPr>
            <a:lvl6pPr marL="0" marR="0" lvl="5" indent="0" algn="ctr" rtl="0">
              <a:spcBef>
                <a:spcPts val="0"/>
              </a:spcBef>
              <a:spcAft>
                <a:spcPts val="0"/>
              </a:spcAft>
              <a:buNone/>
              <a:defRPr sz="1200" b="0" i="0" u="none" strike="noStrike" cap="none">
                <a:solidFill>
                  <a:srgbClr val="898989"/>
                </a:solidFill>
                <a:latin typeface="Comic Sans MS" panose="030F0702030302020204"/>
                <a:ea typeface="Comic Sans MS" panose="030F0702030302020204"/>
                <a:cs typeface="Comic Sans MS" panose="030F0702030302020204"/>
                <a:sym typeface="Comic Sans MS" panose="030F0702030302020204"/>
              </a:defRPr>
            </a:lvl6pPr>
            <a:lvl7pPr marL="0" marR="0" lvl="6" indent="0" algn="ctr" rtl="0">
              <a:spcBef>
                <a:spcPts val="0"/>
              </a:spcBef>
              <a:spcAft>
                <a:spcPts val="0"/>
              </a:spcAft>
              <a:buNone/>
              <a:defRPr sz="1200" b="0" i="0" u="none" strike="noStrike" cap="none">
                <a:solidFill>
                  <a:srgbClr val="898989"/>
                </a:solidFill>
                <a:latin typeface="Comic Sans MS" panose="030F0702030302020204"/>
                <a:ea typeface="Comic Sans MS" panose="030F0702030302020204"/>
                <a:cs typeface="Comic Sans MS" panose="030F0702030302020204"/>
                <a:sym typeface="Comic Sans MS" panose="030F0702030302020204"/>
              </a:defRPr>
            </a:lvl7pPr>
            <a:lvl8pPr marL="0" marR="0" lvl="7" indent="0" algn="ctr" rtl="0">
              <a:spcBef>
                <a:spcPts val="0"/>
              </a:spcBef>
              <a:spcAft>
                <a:spcPts val="0"/>
              </a:spcAft>
              <a:buNone/>
              <a:defRPr sz="1200" b="0" i="0" u="none" strike="noStrike" cap="none">
                <a:solidFill>
                  <a:srgbClr val="898989"/>
                </a:solidFill>
                <a:latin typeface="Comic Sans MS" panose="030F0702030302020204"/>
                <a:ea typeface="Comic Sans MS" panose="030F0702030302020204"/>
                <a:cs typeface="Comic Sans MS" panose="030F0702030302020204"/>
                <a:sym typeface="Comic Sans MS" panose="030F0702030302020204"/>
              </a:defRPr>
            </a:lvl8pPr>
            <a:lvl9pPr marL="0" marR="0" lvl="8" indent="0" algn="ctr" rtl="0">
              <a:spcBef>
                <a:spcPts val="0"/>
              </a:spcBef>
              <a:spcAft>
                <a:spcPts val="0"/>
              </a:spcAft>
              <a:buNone/>
              <a:defRPr sz="1200" b="0" i="0" u="none" strike="noStrike" cap="none">
                <a:solidFill>
                  <a:srgbClr val="898989"/>
                </a:solidFill>
                <a:latin typeface="Comic Sans MS" panose="030F0702030302020204"/>
                <a:ea typeface="Comic Sans MS" panose="030F0702030302020204"/>
                <a:cs typeface="Comic Sans MS" panose="030F0702030302020204"/>
                <a:sym typeface="Comic Sans MS" panose="030F0702030302020204"/>
              </a:defRPr>
            </a:lvl9pPr>
          </a:lstStyle>
          <a:p>
            <a:pPr marL="0" lvl="0" indent="0" algn="ctr"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3" name="Google Shape;43;p6"/>
          <p:cNvSpPr txBox="1">
            <a:spLocks noGrp="1"/>
          </p:cNvSpPr>
          <p:nvPr>
            <p:ph type="ctrTitle"/>
          </p:nvPr>
        </p:nvSpPr>
        <p:spPr>
          <a:xfrm>
            <a:off x="1817292" y="3"/>
            <a:ext cx="8610600" cy="76470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000" b="1">
                <a:solidFill>
                  <a:srgbClr val="FF0000"/>
                </a:solidFill>
                <a:latin typeface="Algerian" panose="04020705040A02060702"/>
                <a:ea typeface="Algerian" panose="04020705040A02060702"/>
                <a:cs typeface="Algerian" panose="04020705040A02060702"/>
                <a:sym typeface="Algerian" panose="04020705040A02060702"/>
              </a:rPr>
              <a:t>Shree L. R. Tiwari College of Engineering</a:t>
            </a:r>
            <a:br>
              <a:rPr lang="en-US" sz="3000" b="1">
                <a:solidFill>
                  <a:srgbClr val="FF0000"/>
                </a:solidFill>
                <a:latin typeface="Algerian" panose="04020705040A02060702"/>
                <a:ea typeface="Algerian" panose="04020705040A02060702"/>
                <a:cs typeface="Algerian" panose="04020705040A02060702"/>
                <a:sym typeface="Algerian" panose="04020705040A02060702"/>
              </a:rPr>
            </a:br>
            <a:r>
              <a:rPr lang="en-US" sz="3000" b="1">
                <a:solidFill>
                  <a:srgbClr val="00B0F0"/>
                </a:solidFill>
                <a:latin typeface="Algerian" panose="04020705040A02060702"/>
                <a:ea typeface="Algerian" panose="04020705040A02060702"/>
                <a:cs typeface="Algerian" panose="04020705040A02060702"/>
                <a:sym typeface="Algerian" panose="04020705040A02060702"/>
              </a:rPr>
              <a:t>Department of Computer Engineering</a:t>
            </a:r>
            <a:endParaRPr sz="2800" b="1">
              <a:solidFill>
                <a:srgbClr val="00B0F0"/>
              </a:solidFill>
              <a:latin typeface="Balthazar"/>
              <a:ea typeface="Balthazar"/>
              <a:cs typeface="Balthazar"/>
              <a:sym typeface="Balthazar"/>
            </a:endParaRPr>
          </a:p>
        </p:txBody>
      </p:sp>
      <p:sp>
        <p:nvSpPr>
          <p:cNvPr id="44" name="Google Shape;44;p6"/>
          <p:cNvSpPr txBox="1"/>
          <p:nvPr/>
        </p:nvSpPr>
        <p:spPr>
          <a:xfrm>
            <a:off x="1553505" y="-197233"/>
            <a:ext cx="9138173" cy="45719"/>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b="1" i="0" u="none" strike="noStrike" cap="none">
                <a:solidFill>
                  <a:srgbClr val="002060"/>
                </a:solidFill>
                <a:latin typeface="Arial" panose="020B0604020202020204"/>
                <a:ea typeface="Arial" panose="020B0604020202020204"/>
                <a:cs typeface="Arial" panose="020B0604020202020204"/>
                <a:sym typeface="Arial" panose="020B0604020202020204"/>
              </a:rPr>
              <a:t>Shree Rahul Education Society’s</a:t>
            </a:r>
          </a:p>
        </p:txBody>
      </p:sp>
      <p:sp>
        <p:nvSpPr>
          <p:cNvPr id="45" name="Google Shape;45;p6"/>
          <p:cNvSpPr txBox="1"/>
          <p:nvPr/>
        </p:nvSpPr>
        <p:spPr>
          <a:xfrm>
            <a:off x="325948" y="908721"/>
            <a:ext cx="11593288" cy="136207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000" dirty="0">
                <a:solidFill>
                  <a:srgbClr val="002E62"/>
                </a:solidFill>
                <a:latin typeface="Arial Black" panose="020B0A04020102020204"/>
                <a:ea typeface="Arial Black" panose="020B0A04020102020204"/>
                <a:cs typeface="Arial Black" panose="020B0A04020102020204"/>
                <a:sym typeface="Arial Black" panose="020B0A04020102020204"/>
              </a:rPr>
              <a:t>Web Application for Student Performance Database Performance Record for Engineering Colleges</a:t>
            </a:r>
            <a:endParaRPr lang="en-US" sz="3000" b="0" i="0" u="none" strike="noStrike" cap="none" dirty="0">
              <a:solidFill>
                <a:srgbClr val="002E62"/>
              </a:solidFill>
              <a:latin typeface="Arial Black" panose="020B0A04020102020204"/>
              <a:ea typeface="Arial Black" panose="020B0A04020102020204"/>
              <a:cs typeface="Arial Black" panose="020B0A04020102020204"/>
              <a:sym typeface="Arial Black" panose="020B0A04020102020204"/>
            </a:endParaRPr>
          </a:p>
          <a:p>
            <a:pPr marL="0" marR="0" lvl="0" indent="0" algn="ctr" rtl="0">
              <a:spcBef>
                <a:spcPts val="0"/>
              </a:spcBef>
              <a:spcAft>
                <a:spcPts val="0"/>
              </a:spcAft>
              <a:buNone/>
            </a:pPr>
            <a:r>
              <a:rPr lang="en-US" sz="1600" b="0" i="0" u="none" strike="noStrike" cap="none" dirty="0">
                <a:solidFill>
                  <a:srgbClr val="002E62"/>
                </a:solidFill>
                <a:latin typeface="Calibri" panose="020F0502020204030204"/>
                <a:ea typeface="Calibri" panose="020F0502020204030204"/>
                <a:cs typeface="Calibri" panose="020F0502020204030204"/>
                <a:sym typeface="Calibri" panose="020F0502020204030204"/>
              </a:rPr>
              <a:t>A </a:t>
            </a:r>
            <a:r>
              <a:rPr lang="en-US" sz="1600" b="1" i="0" u="none" strike="noStrike" cap="none" dirty="0">
                <a:solidFill>
                  <a:srgbClr val="002E62"/>
                </a:solidFill>
                <a:latin typeface="Calibri" panose="020F0502020204030204"/>
                <a:ea typeface="Calibri" panose="020F0502020204030204"/>
                <a:cs typeface="Calibri" panose="020F0502020204030204"/>
                <a:sym typeface="Calibri" panose="020F0502020204030204"/>
              </a:rPr>
              <a:t>Mini/Major Project  Mid-term Presentation </a:t>
            </a:r>
            <a:r>
              <a:rPr lang="en-US" sz="1600" b="0" i="0" u="none" strike="noStrike" cap="none" dirty="0">
                <a:solidFill>
                  <a:srgbClr val="002E62"/>
                </a:solidFill>
                <a:latin typeface="Calibri" panose="020F0502020204030204"/>
                <a:ea typeface="Calibri" panose="020F0502020204030204"/>
                <a:cs typeface="Calibri" panose="020F0502020204030204"/>
                <a:sym typeface="Calibri" panose="020F0502020204030204"/>
              </a:rPr>
              <a:t>Submitted in partial fulfilment of the requirements of the degree of</a:t>
            </a:r>
          </a:p>
          <a:p>
            <a:pPr marL="0" marR="0" lvl="0" indent="0" algn="ctr" rtl="0">
              <a:spcBef>
                <a:spcPts val="0"/>
              </a:spcBef>
              <a:spcAft>
                <a:spcPts val="0"/>
              </a:spcAft>
              <a:buNone/>
            </a:pPr>
            <a:r>
              <a:rPr lang="en-US" sz="1600" b="1" i="0" u="none" strike="noStrike" cap="none" dirty="0">
                <a:solidFill>
                  <a:srgbClr val="002E62"/>
                </a:solidFill>
                <a:latin typeface="Calibri" panose="020F0502020204030204"/>
                <a:ea typeface="Calibri" panose="020F0502020204030204"/>
                <a:cs typeface="Calibri" panose="020F0502020204030204"/>
                <a:sym typeface="Calibri" panose="020F0502020204030204"/>
              </a:rPr>
              <a:t>BACHELOR OF ENGINEERING IN COMPUTER ENGINEERING</a:t>
            </a:r>
            <a:endParaRPr sz="1600" b="0" i="0" u="none" strike="noStrike" cap="none" dirty="0">
              <a:solidFill>
                <a:srgbClr val="002E62"/>
              </a:solidFill>
              <a:latin typeface="Calibri" panose="020F0502020204030204"/>
              <a:ea typeface="Calibri" panose="020F0502020204030204"/>
              <a:cs typeface="Calibri" panose="020F0502020204030204"/>
              <a:sym typeface="Calibri" panose="020F0502020204030204"/>
            </a:endParaRPr>
          </a:p>
          <a:p>
            <a:pPr marL="0" marR="0" lvl="0" indent="0" algn="ctr" rtl="0">
              <a:spcBef>
                <a:spcPts val="0"/>
              </a:spcBef>
              <a:spcAft>
                <a:spcPts val="0"/>
              </a:spcAft>
              <a:buNone/>
            </a:pPr>
            <a:endParaRPr sz="1000" b="0" i="0" u="none" strike="noStrike" cap="none" dirty="0">
              <a:solidFill>
                <a:srgbClr val="002E62"/>
              </a:solidFill>
              <a:latin typeface="Arial Black" panose="020B0A04020102020204"/>
              <a:ea typeface="Arial Black" panose="020B0A04020102020204"/>
              <a:cs typeface="Arial Black" panose="020B0A04020102020204"/>
              <a:sym typeface="Arial Black" panose="020B0A04020102020204"/>
            </a:endParaRPr>
          </a:p>
        </p:txBody>
      </p:sp>
      <p:sp>
        <p:nvSpPr>
          <p:cNvPr id="46" name="Google Shape;46;p6"/>
          <p:cNvSpPr/>
          <p:nvPr/>
        </p:nvSpPr>
        <p:spPr>
          <a:xfrm>
            <a:off x="5078043" y="2173279"/>
            <a:ext cx="5616624"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0" i="0" u="none" strike="noStrike" cap="none">
                <a:solidFill>
                  <a:schemeClr val="lt1"/>
                </a:solidFill>
                <a:latin typeface="Comic Sans MS" panose="030F0702030302020204"/>
                <a:ea typeface="Comic Sans MS" panose="030F0702030302020204"/>
                <a:cs typeface="Comic Sans MS" panose="030F0702030302020204"/>
                <a:sym typeface="Comic Sans MS" panose="030F0702030302020204"/>
              </a:rPr>
              <a:t>Class &amp; Semester: </a:t>
            </a:r>
            <a:r>
              <a:rPr lang="en-US" sz="2000">
                <a:solidFill>
                  <a:schemeClr val="lt1"/>
                </a:solidFill>
                <a:latin typeface="Comic Sans MS" panose="030F0702030302020204"/>
                <a:ea typeface="Comic Sans MS" panose="030F0702030302020204"/>
                <a:cs typeface="Comic Sans MS" panose="030F0702030302020204"/>
                <a:sym typeface="Comic Sans MS" panose="030F0702030302020204"/>
              </a:rPr>
              <a:t>T</a:t>
            </a:r>
            <a:r>
              <a:rPr lang="en-US" sz="2000" b="0" i="0" u="none" strike="noStrike" cap="none">
                <a:solidFill>
                  <a:schemeClr val="lt1"/>
                </a:solidFill>
                <a:latin typeface="Comic Sans MS" panose="030F0702030302020204"/>
                <a:ea typeface="Comic Sans MS" panose="030F0702030302020204"/>
                <a:cs typeface="Comic Sans MS" panose="030F0702030302020204"/>
                <a:sym typeface="Comic Sans MS" panose="030F0702030302020204"/>
              </a:rPr>
              <a:t>ECS SEM-V</a:t>
            </a:r>
          </a:p>
          <a:p>
            <a:pPr marL="0" marR="0" lvl="0" indent="0" algn="l" rtl="0">
              <a:spcBef>
                <a:spcPts val="0"/>
              </a:spcBef>
              <a:spcAft>
                <a:spcPts val="0"/>
              </a:spcAft>
              <a:buNone/>
            </a:pPr>
            <a:r>
              <a:rPr lang="en-US" sz="2000">
                <a:solidFill>
                  <a:schemeClr val="lt1"/>
                </a:solidFill>
                <a:latin typeface="Comic Sans MS" panose="030F0702030302020204"/>
                <a:ea typeface="Comic Sans MS" panose="030F0702030302020204"/>
                <a:cs typeface="Comic Sans MS" panose="030F0702030302020204"/>
                <a:sym typeface="Comic Sans MS" panose="030F0702030302020204"/>
              </a:rPr>
              <a:t>Group Unique ID: </a:t>
            </a:r>
            <a:r>
              <a:rPr lang="en-US" sz="1800">
                <a:solidFill>
                  <a:srgbClr val="F4E5EB"/>
                </a:solidFill>
                <a:latin typeface="Comic Sans MS" panose="030F0702030302020204"/>
                <a:ea typeface="Comic Sans MS" panose="030F0702030302020204"/>
                <a:cs typeface="Comic Sans MS" panose="030F0702030302020204"/>
                <a:sym typeface="Comic Sans MS" panose="030F0702030302020204"/>
              </a:rPr>
              <a:t>AY22TECSM50114</a:t>
            </a:r>
            <a:endParaRPr sz="2100">
              <a:latin typeface="Comic Sans MS" panose="030F0702030302020204"/>
              <a:ea typeface="Comic Sans MS" panose="030F0702030302020204"/>
              <a:cs typeface="Comic Sans MS" panose="030F0702030302020204"/>
              <a:sym typeface="Comic Sans MS" panose="030F0702030302020204"/>
            </a:endParaRPr>
          </a:p>
          <a:p>
            <a:pPr marL="0" marR="0" lvl="0" indent="0" algn="l" rtl="0">
              <a:spcBef>
                <a:spcPts val="0"/>
              </a:spcBef>
              <a:spcAft>
                <a:spcPts val="0"/>
              </a:spcAft>
              <a:buNone/>
            </a:pPr>
            <a:r>
              <a:rPr lang="en-US" sz="2000">
                <a:solidFill>
                  <a:schemeClr val="lt1"/>
                </a:solidFill>
                <a:latin typeface="Comic Sans MS" panose="030F0702030302020204"/>
                <a:ea typeface="Comic Sans MS" panose="030F0702030302020204"/>
                <a:cs typeface="Comic Sans MS" panose="030F0702030302020204"/>
                <a:sym typeface="Comic Sans MS" panose="030F0702030302020204"/>
              </a:rPr>
              <a:t>Team Name:</a:t>
            </a:r>
          </a:p>
        </p:txBody>
      </p:sp>
      <p:graphicFrame>
        <p:nvGraphicFramePr>
          <p:cNvPr id="47" name="Google Shape;47;p6"/>
          <p:cNvGraphicFramePr/>
          <p:nvPr/>
        </p:nvGraphicFramePr>
        <p:xfrm>
          <a:off x="5079016" y="3188942"/>
          <a:ext cx="6336675" cy="2102525"/>
        </p:xfrm>
        <a:graphic>
          <a:graphicData uri="http://schemas.openxmlformats.org/drawingml/2006/table">
            <a:tbl>
              <a:tblPr firstRow="1" bandRow="1">
                <a:noFill/>
                <a:tableStyleId>{DC8703F1-2C0B-42E2-966B-8E0F361A058B}</a:tableStyleId>
              </a:tblPr>
              <a:tblGrid>
                <a:gridCol w="581725">
                  <a:extLst>
                    <a:ext uri="{9D8B030D-6E8A-4147-A177-3AD203B41FA5}">
                      <a16:colId xmlns:a16="http://schemas.microsoft.com/office/drawing/2014/main" val="20000"/>
                    </a:ext>
                  </a:extLst>
                </a:gridCol>
                <a:gridCol w="779700">
                  <a:extLst>
                    <a:ext uri="{9D8B030D-6E8A-4147-A177-3AD203B41FA5}">
                      <a16:colId xmlns:a16="http://schemas.microsoft.com/office/drawing/2014/main" val="20001"/>
                    </a:ext>
                  </a:extLst>
                </a:gridCol>
                <a:gridCol w="623750">
                  <a:extLst>
                    <a:ext uri="{9D8B030D-6E8A-4147-A177-3AD203B41FA5}">
                      <a16:colId xmlns:a16="http://schemas.microsoft.com/office/drawing/2014/main" val="20002"/>
                    </a:ext>
                  </a:extLst>
                </a:gridCol>
                <a:gridCol w="4351500">
                  <a:extLst>
                    <a:ext uri="{9D8B030D-6E8A-4147-A177-3AD203B41FA5}">
                      <a16:colId xmlns:a16="http://schemas.microsoft.com/office/drawing/2014/main" val="20003"/>
                    </a:ext>
                  </a:extLst>
                </a:gridCol>
              </a:tblGrid>
              <a:tr h="370850">
                <a:tc>
                  <a:txBody>
                    <a:bodyPr/>
                    <a:lstStyle/>
                    <a:p>
                      <a:pPr marL="0" marR="0" lvl="0" indent="0" algn="ctr" rtl="0">
                        <a:lnSpc>
                          <a:spcPct val="100000"/>
                        </a:lnSpc>
                        <a:spcBef>
                          <a:spcPts val="0"/>
                        </a:spcBef>
                        <a:spcAft>
                          <a:spcPts val="0"/>
                        </a:spcAft>
                        <a:buClr>
                          <a:schemeClr val="lt1"/>
                        </a:buClr>
                        <a:buSzPts val="2000"/>
                        <a:buFont typeface="Calibri" panose="020F0502020204030204"/>
                        <a:buNone/>
                      </a:pPr>
                      <a:r>
                        <a:rPr lang="en-US" sz="2000" u="none" strike="noStrike" cap="none">
                          <a:solidFill>
                            <a:schemeClr val="lt1"/>
                          </a:solidFill>
                        </a:rPr>
                        <a:t>Sr. No.</a:t>
                      </a:r>
                    </a:p>
                  </a:txBody>
                  <a:tcPr marL="9525" marR="9525" marT="9525" marB="0" anchor="ctr"/>
                </a:tc>
                <a:tc>
                  <a:txBody>
                    <a:bodyPr/>
                    <a:lstStyle/>
                    <a:p>
                      <a:pPr marL="0" marR="0" lvl="0" indent="0" algn="ctr" rtl="0">
                        <a:spcBef>
                          <a:spcPts val="0"/>
                        </a:spcBef>
                        <a:spcAft>
                          <a:spcPts val="0"/>
                        </a:spcAft>
                        <a:buNone/>
                      </a:pPr>
                      <a:r>
                        <a:rPr lang="en-US" sz="2000" u="none" strike="noStrike" cap="none">
                          <a:solidFill>
                            <a:schemeClr val="lt1"/>
                          </a:solidFill>
                        </a:rPr>
                        <a:t>Roll no.</a:t>
                      </a:r>
                      <a:endParaRPr sz="2000" b="1"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a:txBody>
                  <a:tcPr marL="9525" marR="9525" marT="9525" marB="0" anchor="ctr"/>
                </a:tc>
                <a:tc>
                  <a:txBody>
                    <a:bodyPr/>
                    <a:lstStyle/>
                    <a:p>
                      <a:pPr marL="0" marR="0" lvl="0" indent="0" algn="ctr" rtl="0">
                        <a:spcBef>
                          <a:spcPts val="0"/>
                        </a:spcBef>
                        <a:spcAft>
                          <a:spcPts val="0"/>
                        </a:spcAft>
                        <a:buNone/>
                      </a:pPr>
                      <a:r>
                        <a:rPr lang="en-US" sz="2000" u="none" strike="noStrike" cap="none">
                          <a:solidFill>
                            <a:schemeClr val="lt1"/>
                          </a:solidFill>
                        </a:rPr>
                        <a:t>MT</a:t>
                      </a:r>
                      <a:endParaRPr sz="2000" b="1"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a:txBody>
                  <a:tcPr marL="9525" marR="9525" marT="9525" marB="0" anchor="ctr"/>
                </a:tc>
                <a:tc>
                  <a:txBody>
                    <a:bodyPr/>
                    <a:lstStyle/>
                    <a:p>
                      <a:pPr marL="0" marR="0" lvl="0" indent="0" algn="ctr" rtl="0">
                        <a:spcBef>
                          <a:spcPts val="0"/>
                        </a:spcBef>
                        <a:spcAft>
                          <a:spcPts val="0"/>
                        </a:spcAft>
                        <a:buNone/>
                      </a:pPr>
                      <a:r>
                        <a:rPr lang="en-US" sz="2000" u="none" strike="noStrike" cap="none">
                          <a:solidFill>
                            <a:schemeClr val="lt1"/>
                          </a:solidFill>
                        </a:rPr>
                        <a:t>Name of the Group Members</a:t>
                      </a:r>
                      <a:endParaRPr sz="2000" b="1"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a:txBody>
                  <a:tcPr marL="9525" marR="9525" marT="9525" marB="0" anchor="ctr"/>
                </a:tc>
                <a:extLst>
                  <a:ext uri="{0D108BD9-81ED-4DB2-BD59-A6C34878D82A}">
                    <a16:rowId xmlns:a16="http://schemas.microsoft.com/office/drawing/2014/main" val="10000"/>
                  </a:ext>
                </a:extLst>
              </a:tr>
              <a:tr h="370850">
                <a:tc>
                  <a:txBody>
                    <a:bodyPr/>
                    <a:lstStyle/>
                    <a:p>
                      <a:pPr marL="0" marR="0" lvl="0" indent="0" algn="ctr" rtl="0">
                        <a:spcBef>
                          <a:spcPts val="0"/>
                        </a:spcBef>
                        <a:spcAft>
                          <a:spcPts val="0"/>
                        </a:spcAft>
                        <a:buNone/>
                      </a:pPr>
                      <a:r>
                        <a:rPr lang="en-US" sz="2000" u="none" strike="noStrike" cap="none">
                          <a:solidFill>
                            <a:srgbClr val="002060"/>
                          </a:solidFill>
                        </a:rPr>
                        <a:t> 1</a:t>
                      </a:r>
                      <a:endParaRPr sz="2000" b="0" i="0" u="none" strike="noStrike" cap="none">
                        <a:solidFill>
                          <a:srgbClr val="002060"/>
                        </a:solidFill>
                        <a:latin typeface="Calibri" panose="020F0502020204030204"/>
                        <a:ea typeface="Calibri" panose="020F0502020204030204"/>
                        <a:cs typeface="Calibri" panose="020F0502020204030204"/>
                        <a:sym typeface="Calibri" panose="020F0502020204030204"/>
                      </a:endParaRPr>
                    </a:p>
                  </a:txBody>
                  <a:tcPr marL="9525" marR="9525" marT="9525" marB="0" anchor="ctr"/>
                </a:tc>
                <a:tc>
                  <a:txBody>
                    <a:bodyPr/>
                    <a:lstStyle/>
                    <a:p>
                      <a:pPr marL="0" marR="0" lvl="0" indent="0" algn="ctr" rtl="0">
                        <a:spcBef>
                          <a:spcPts val="0"/>
                        </a:spcBef>
                        <a:spcAft>
                          <a:spcPts val="0"/>
                        </a:spcAft>
                        <a:buNone/>
                      </a:pPr>
                      <a:r>
                        <a:rPr lang="en-US" sz="2000">
                          <a:solidFill>
                            <a:srgbClr val="002060"/>
                          </a:solidFill>
                          <a:latin typeface="Arial" panose="020B0604020202020204"/>
                          <a:ea typeface="Arial" panose="020B0604020202020204"/>
                          <a:cs typeface="Arial" panose="020B0604020202020204"/>
                          <a:sym typeface="Arial" panose="020B0604020202020204"/>
                        </a:rPr>
                        <a:t>51</a:t>
                      </a:r>
                      <a:endParaRPr sz="2000"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tc>
                  <a:txBody>
                    <a:bodyPr/>
                    <a:lstStyle/>
                    <a:p>
                      <a:pPr marL="0" marR="0" lvl="0" indent="0" algn="ctr" rtl="0">
                        <a:spcBef>
                          <a:spcPts val="0"/>
                        </a:spcBef>
                        <a:spcAft>
                          <a:spcPts val="0"/>
                        </a:spcAft>
                        <a:buNone/>
                      </a:pPr>
                      <a:r>
                        <a:rPr lang="en-US" sz="2000" u="none" strike="noStrike" cap="none">
                          <a:solidFill>
                            <a:srgbClr val="002060"/>
                          </a:solidFill>
                        </a:rPr>
                        <a:t>GL</a:t>
                      </a:r>
                      <a:endParaRPr sz="2000" b="1"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tc>
                  <a:txBody>
                    <a:bodyPr/>
                    <a:lstStyle/>
                    <a:p>
                      <a:pPr marL="0" marR="0" lvl="0" indent="0" algn="l" rtl="0">
                        <a:spcBef>
                          <a:spcPts val="0"/>
                        </a:spcBef>
                        <a:spcAft>
                          <a:spcPts val="0"/>
                        </a:spcAft>
                        <a:buNone/>
                      </a:pPr>
                      <a:r>
                        <a:rPr lang="en-US" sz="2000">
                          <a:solidFill>
                            <a:srgbClr val="002060"/>
                          </a:solidFill>
                        </a:rPr>
                        <a:t>SHAIKH AMIRA </a:t>
                      </a:r>
                      <a:endParaRPr sz="2000" b="0"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extLst>
                  <a:ext uri="{0D108BD9-81ED-4DB2-BD59-A6C34878D82A}">
                    <a16:rowId xmlns:a16="http://schemas.microsoft.com/office/drawing/2014/main" val="10001"/>
                  </a:ext>
                </a:extLst>
              </a:tr>
              <a:tr h="370850">
                <a:tc>
                  <a:txBody>
                    <a:bodyPr/>
                    <a:lstStyle/>
                    <a:p>
                      <a:pPr marL="0" marR="0" lvl="0" indent="0" algn="ctr" rtl="0">
                        <a:spcBef>
                          <a:spcPts val="0"/>
                        </a:spcBef>
                        <a:spcAft>
                          <a:spcPts val="0"/>
                        </a:spcAft>
                        <a:buNone/>
                      </a:pPr>
                      <a:r>
                        <a:rPr lang="en-US" sz="2000" u="none" strike="noStrike" cap="none">
                          <a:solidFill>
                            <a:srgbClr val="002060"/>
                          </a:solidFill>
                        </a:rPr>
                        <a:t> 2</a:t>
                      </a:r>
                      <a:endParaRPr sz="2000" b="0" i="0" u="none" strike="noStrike" cap="none">
                        <a:solidFill>
                          <a:srgbClr val="002060"/>
                        </a:solidFill>
                        <a:latin typeface="Calibri" panose="020F0502020204030204"/>
                        <a:ea typeface="Calibri" panose="020F0502020204030204"/>
                        <a:cs typeface="Calibri" panose="020F0502020204030204"/>
                        <a:sym typeface="Calibri" panose="020F0502020204030204"/>
                      </a:endParaRPr>
                    </a:p>
                  </a:txBody>
                  <a:tcPr marL="9525" marR="9525" marT="9525" marB="0" anchor="ctr"/>
                </a:tc>
                <a:tc>
                  <a:txBody>
                    <a:bodyPr/>
                    <a:lstStyle/>
                    <a:p>
                      <a:pPr marL="0" marR="0" lvl="0" indent="0" algn="ctr" rtl="0">
                        <a:spcBef>
                          <a:spcPts val="0"/>
                        </a:spcBef>
                        <a:spcAft>
                          <a:spcPts val="0"/>
                        </a:spcAft>
                        <a:buNone/>
                      </a:pPr>
                      <a:r>
                        <a:rPr lang="en-US" sz="2000">
                          <a:solidFill>
                            <a:srgbClr val="002060"/>
                          </a:solidFill>
                        </a:rPr>
                        <a:t>50</a:t>
                      </a:r>
                      <a:endParaRPr sz="2000" b="1"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tc>
                  <a:txBody>
                    <a:bodyPr/>
                    <a:lstStyle/>
                    <a:p>
                      <a:pPr marL="0" marR="0" lvl="0" indent="0" algn="ctr" rtl="0">
                        <a:spcBef>
                          <a:spcPts val="0"/>
                        </a:spcBef>
                        <a:spcAft>
                          <a:spcPts val="0"/>
                        </a:spcAft>
                        <a:buNone/>
                      </a:pPr>
                      <a:r>
                        <a:rPr lang="en-US" sz="2000" u="none" strike="noStrike" cap="none">
                          <a:solidFill>
                            <a:srgbClr val="002060"/>
                          </a:solidFill>
                        </a:rPr>
                        <a:t>M1</a:t>
                      </a:r>
                      <a:endParaRPr sz="2000" b="1"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tc>
                  <a:txBody>
                    <a:bodyPr/>
                    <a:lstStyle/>
                    <a:p>
                      <a:pPr marL="0" marR="0" lvl="0" indent="0" algn="l" rtl="0">
                        <a:spcBef>
                          <a:spcPts val="0"/>
                        </a:spcBef>
                        <a:spcAft>
                          <a:spcPts val="0"/>
                        </a:spcAft>
                        <a:buNone/>
                      </a:pPr>
                      <a:r>
                        <a:rPr lang="en-US" sz="2000">
                          <a:solidFill>
                            <a:srgbClr val="002060"/>
                          </a:solidFill>
                        </a:rPr>
                        <a:t>SALIAN SHRIYA PAVITRA</a:t>
                      </a:r>
                      <a:endParaRPr sz="2000" b="0"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extLst>
                  <a:ext uri="{0D108BD9-81ED-4DB2-BD59-A6C34878D82A}">
                    <a16:rowId xmlns:a16="http://schemas.microsoft.com/office/drawing/2014/main" val="10002"/>
                  </a:ext>
                </a:extLst>
              </a:tr>
              <a:tr h="370850">
                <a:tc>
                  <a:txBody>
                    <a:bodyPr/>
                    <a:lstStyle/>
                    <a:p>
                      <a:pPr marL="0" marR="0" lvl="0" indent="0" algn="ctr" rtl="0">
                        <a:spcBef>
                          <a:spcPts val="0"/>
                        </a:spcBef>
                        <a:spcAft>
                          <a:spcPts val="0"/>
                        </a:spcAft>
                        <a:buNone/>
                      </a:pPr>
                      <a:r>
                        <a:rPr lang="en-US" sz="2000" u="none" strike="noStrike" cap="none">
                          <a:solidFill>
                            <a:srgbClr val="002060"/>
                          </a:solidFill>
                        </a:rPr>
                        <a:t> 3</a:t>
                      </a:r>
                      <a:endParaRPr sz="2000" b="0" i="0" u="none" strike="noStrike" cap="none">
                        <a:solidFill>
                          <a:srgbClr val="002060"/>
                        </a:solidFill>
                        <a:latin typeface="Calibri" panose="020F0502020204030204"/>
                        <a:ea typeface="Calibri" panose="020F0502020204030204"/>
                        <a:cs typeface="Calibri" panose="020F0502020204030204"/>
                        <a:sym typeface="Calibri" panose="020F0502020204030204"/>
                      </a:endParaRPr>
                    </a:p>
                  </a:txBody>
                  <a:tcPr marL="9525" marR="9525" marT="9525" marB="0" anchor="ctr"/>
                </a:tc>
                <a:tc>
                  <a:txBody>
                    <a:bodyPr/>
                    <a:lstStyle/>
                    <a:p>
                      <a:pPr marL="0" marR="0" lvl="0" indent="0" algn="ctr" rtl="0">
                        <a:spcBef>
                          <a:spcPts val="0"/>
                        </a:spcBef>
                        <a:spcAft>
                          <a:spcPts val="0"/>
                        </a:spcAft>
                        <a:buNone/>
                      </a:pPr>
                      <a:r>
                        <a:rPr lang="en-US" sz="2000" u="none" strike="noStrike" cap="none">
                          <a:solidFill>
                            <a:srgbClr val="002060"/>
                          </a:solidFill>
                        </a:rPr>
                        <a:t>1</a:t>
                      </a:r>
                      <a:r>
                        <a:rPr lang="en-US" sz="2000">
                          <a:solidFill>
                            <a:srgbClr val="002060"/>
                          </a:solidFill>
                        </a:rPr>
                        <a:t>3</a:t>
                      </a:r>
                      <a:endParaRPr sz="2000" b="1"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tc>
                  <a:txBody>
                    <a:bodyPr/>
                    <a:lstStyle/>
                    <a:p>
                      <a:pPr marL="0" marR="0" lvl="0" indent="0" algn="ctr" rtl="0">
                        <a:spcBef>
                          <a:spcPts val="0"/>
                        </a:spcBef>
                        <a:spcAft>
                          <a:spcPts val="0"/>
                        </a:spcAft>
                        <a:buNone/>
                      </a:pPr>
                      <a:r>
                        <a:rPr lang="en-US" sz="2000" u="none" strike="noStrike" cap="none">
                          <a:solidFill>
                            <a:srgbClr val="002060"/>
                          </a:solidFill>
                        </a:rPr>
                        <a:t>M2</a:t>
                      </a:r>
                      <a:endParaRPr sz="2000" b="1"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tc>
                  <a:txBody>
                    <a:bodyPr/>
                    <a:lstStyle/>
                    <a:p>
                      <a:pPr marL="0" marR="0" lvl="0" indent="0" algn="l" rtl="0">
                        <a:spcBef>
                          <a:spcPts val="0"/>
                        </a:spcBef>
                        <a:spcAft>
                          <a:spcPts val="0"/>
                        </a:spcAft>
                        <a:buNone/>
                      </a:pPr>
                      <a:r>
                        <a:rPr lang="en-US" sz="2000">
                          <a:solidFill>
                            <a:srgbClr val="002060"/>
                          </a:solidFill>
                        </a:rPr>
                        <a:t>GUPTA AVANI ANURAG</a:t>
                      </a:r>
                      <a:endParaRPr sz="2000" b="0"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extLst>
                  <a:ext uri="{0D108BD9-81ED-4DB2-BD59-A6C34878D82A}">
                    <a16:rowId xmlns:a16="http://schemas.microsoft.com/office/drawing/2014/main" val="10003"/>
                  </a:ext>
                </a:extLst>
              </a:tr>
              <a:tr h="370850">
                <a:tc>
                  <a:txBody>
                    <a:bodyPr/>
                    <a:lstStyle/>
                    <a:p>
                      <a:pPr marL="0" marR="0" lvl="0" indent="0" algn="ctr" rtl="0">
                        <a:spcBef>
                          <a:spcPts val="0"/>
                        </a:spcBef>
                        <a:spcAft>
                          <a:spcPts val="0"/>
                        </a:spcAft>
                        <a:buNone/>
                      </a:pPr>
                      <a:r>
                        <a:rPr lang="en-US" sz="2000" u="none" strike="noStrike" cap="none">
                          <a:solidFill>
                            <a:srgbClr val="002060"/>
                          </a:solidFill>
                        </a:rPr>
                        <a:t> 4</a:t>
                      </a:r>
                      <a:endParaRPr sz="2000" b="0" i="0" u="none" strike="noStrike" cap="none">
                        <a:solidFill>
                          <a:srgbClr val="002060"/>
                        </a:solidFill>
                        <a:latin typeface="Calibri" panose="020F0502020204030204"/>
                        <a:ea typeface="Calibri" panose="020F0502020204030204"/>
                        <a:cs typeface="Calibri" panose="020F0502020204030204"/>
                        <a:sym typeface="Calibri" panose="020F0502020204030204"/>
                      </a:endParaRPr>
                    </a:p>
                  </a:txBody>
                  <a:tcPr marL="9525" marR="9525" marT="9525" marB="0" anchor="ctr"/>
                </a:tc>
                <a:tc>
                  <a:txBody>
                    <a:bodyPr/>
                    <a:lstStyle/>
                    <a:p>
                      <a:pPr marL="0" marR="0" lvl="0" indent="0" algn="ctr" rtl="0">
                        <a:spcBef>
                          <a:spcPts val="0"/>
                        </a:spcBef>
                        <a:spcAft>
                          <a:spcPts val="0"/>
                        </a:spcAft>
                        <a:buNone/>
                      </a:pPr>
                      <a:r>
                        <a:rPr lang="en-US" sz="2000">
                          <a:solidFill>
                            <a:srgbClr val="002060"/>
                          </a:solidFill>
                        </a:rPr>
                        <a:t>09</a:t>
                      </a:r>
                      <a:endParaRPr sz="2000" b="1"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tc>
                  <a:txBody>
                    <a:bodyPr/>
                    <a:lstStyle/>
                    <a:p>
                      <a:pPr marL="0" marR="0" lvl="0" indent="0" algn="ctr" rtl="0">
                        <a:spcBef>
                          <a:spcPts val="0"/>
                        </a:spcBef>
                        <a:spcAft>
                          <a:spcPts val="0"/>
                        </a:spcAft>
                        <a:buNone/>
                      </a:pPr>
                      <a:r>
                        <a:rPr lang="en-US" sz="2000" u="none" strike="noStrike" cap="none">
                          <a:solidFill>
                            <a:srgbClr val="002060"/>
                          </a:solidFill>
                        </a:rPr>
                        <a:t>M3</a:t>
                      </a:r>
                      <a:endParaRPr sz="2000" b="1"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tc>
                  <a:txBody>
                    <a:bodyPr/>
                    <a:lstStyle/>
                    <a:p>
                      <a:pPr marL="0" marR="0" lvl="0" indent="0" algn="l" rtl="0">
                        <a:spcBef>
                          <a:spcPts val="0"/>
                        </a:spcBef>
                        <a:spcAft>
                          <a:spcPts val="0"/>
                        </a:spcAft>
                        <a:buNone/>
                      </a:pPr>
                      <a:r>
                        <a:rPr lang="en-US" sz="2000">
                          <a:solidFill>
                            <a:srgbClr val="002060"/>
                          </a:solidFill>
                        </a:rPr>
                        <a:t>GAIROLA AKANKSHA ABHAYARAM</a:t>
                      </a:r>
                      <a:endParaRPr sz="2000" b="0" i="0" u="none" strike="noStrike" cap="none">
                        <a:solidFill>
                          <a:srgbClr val="002060"/>
                        </a:solidFill>
                        <a:latin typeface="Arial" panose="020B0604020202020204"/>
                        <a:ea typeface="Arial" panose="020B0604020202020204"/>
                        <a:cs typeface="Arial" panose="020B0604020202020204"/>
                        <a:sym typeface="Arial" panose="020B0604020202020204"/>
                      </a:endParaRPr>
                    </a:p>
                  </a:txBody>
                  <a:tcPr marL="9525" marR="9525" marT="9525" marB="0" anchor="ctr"/>
                </a:tc>
                <a:extLst>
                  <a:ext uri="{0D108BD9-81ED-4DB2-BD59-A6C34878D82A}">
                    <a16:rowId xmlns:a16="http://schemas.microsoft.com/office/drawing/2014/main" val="10004"/>
                  </a:ext>
                </a:extLst>
              </a:tr>
            </a:tbl>
          </a:graphicData>
        </a:graphic>
      </p:graphicFrame>
      <p:sp>
        <p:nvSpPr>
          <p:cNvPr id="48" name="Google Shape;48;p6"/>
          <p:cNvSpPr/>
          <p:nvPr/>
        </p:nvSpPr>
        <p:spPr>
          <a:xfrm>
            <a:off x="5078043" y="5330676"/>
            <a:ext cx="5616624"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a:solidFill>
                  <a:schemeClr val="lt1"/>
                </a:solidFill>
                <a:latin typeface="Comic Sans MS" panose="030F0702030302020204"/>
                <a:ea typeface="Comic Sans MS" panose="030F0702030302020204"/>
                <a:cs typeface="Comic Sans MS" panose="030F0702030302020204"/>
                <a:sym typeface="Comic Sans MS" panose="030F0702030302020204"/>
              </a:rPr>
              <a:t>Under the Guidance of</a:t>
            </a:r>
          </a:p>
          <a:p>
            <a:pPr marL="0" marR="0" lvl="0" indent="0" algn="l" rtl="0">
              <a:spcBef>
                <a:spcPts val="0"/>
              </a:spcBef>
              <a:spcAft>
                <a:spcPts val="0"/>
              </a:spcAft>
              <a:buNone/>
            </a:pPr>
            <a:r>
              <a:rPr lang="en-US" sz="2000">
                <a:solidFill>
                  <a:schemeClr val="lt1"/>
                </a:solidFill>
                <a:latin typeface="Comic Sans MS" panose="030F0702030302020204"/>
                <a:ea typeface="Comic Sans MS" panose="030F0702030302020204"/>
                <a:cs typeface="Comic Sans MS" panose="030F0702030302020204"/>
                <a:sym typeface="Comic Sans MS" panose="030F0702030302020204"/>
              </a:rPr>
              <a:t>Mrs Uma Goradiya, </a:t>
            </a:r>
          </a:p>
          <a:p>
            <a:pPr marL="0" marR="0" lvl="0" indent="0" algn="l" rtl="0">
              <a:spcBef>
                <a:spcPts val="0"/>
              </a:spcBef>
              <a:spcAft>
                <a:spcPts val="0"/>
              </a:spcAft>
              <a:buNone/>
            </a:pPr>
            <a:r>
              <a:rPr lang="en-US" sz="2000">
                <a:solidFill>
                  <a:schemeClr val="lt1"/>
                </a:solidFill>
                <a:latin typeface="Comic Sans MS" panose="030F0702030302020204"/>
                <a:ea typeface="Comic Sans MS" panose="030F0702030302020204"/>
                <a:cs typeface="Comic Sans MS" panose="030F0702030302020204"/>
                <a:sym typeface="Comic Sans MS" panose="030F0702030302020204"/>
              </a:rPr>
              <a:t>Assistant Professor, CS, SLRTCE</a:t>
            </a:r>
          </a:p>
        </p:txBody>
      </p:sp>
      <p:sp>
        <p:nvSpPr>
          <p:cNvPr id="49" name="Google Shape;49;p6"/>
          <p:cNvSpPr/>
          <p:nvPr/>
        </p:nvSpPr>
        <p:spPr>
          <a:xfrm>
            <a:off x="3314279" y="6404606"/>
            <a:ext cx="561662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lt1"/>
                </a:solidFill>
                <a:latin typeface="Arial Black" panose="020B0A04020102020204"/>
                <a:ea typeface="Arial Black" panose="020B0A04020102020204"/>
                <a:cs typeface="Arial Black" panose="020B0A04020102020204"/>
                <a:sym typeface="Arial Black" panose="020B0A04020102020204"/>
              </a:rPr>
              <a:t>Academic Year: AY2022-2023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5"/>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Project Background and Motivation</a:t>
            </a:r>
          </a:p>
        </p:txBody>
      </p:sp>
      <p:sp>
        <p:nvSpPr>
          <p:cNvPr id="140" name="Google Shape;140;p15"/>
          <p:cNvSpPr txBox="1">
            <a:spLocks noGrp="1"/>
          </p:cNvSpPr>
          <p:nvPr>
            <p:ph type="body" idx="1"/>
          </p:nvPr>
        </p:nvSpPr>
        <p:spPr>
          <a:xfrm>
            <a:off x="609600" y="1295403"/>
            <a:ext cx="10972800" cy="4830763"/>
          </a:xfrm>
          <a:prstGeom prst="rect">
            <a:avLst/>
          </a:prstGeom>
          <a:noFill/>
          <a:ln>
            <a:noFill/>
          </a:ln>
        </p:spPr>
        <p:txBody>
          <a:bodyPr spcFirstLastPara="1" wrap="square" lIns="91425" tIns="45700" rIns="91425" bIns="45700" anchor="t" anchorCtr="0">
            <a:noAutofit/>
          </a:bodyPr>
          <a:lstStyle/>
          <a:p>
            <a:pPr marL="457200" lvl="0" indent="-368300" algn="l" rtl="0">
              <a:spcBef>
                <a:spcPts val="0"/>
              </a:spcBef>
              <a:spcAft>
                <a:spcPts val="0"/>
              </a:spcAft>
              <a:buSzPts val="2200"/>
              <a:buChar char="•"/>
            </a:pPr>
            <a:r>
              <a:rPr lang="en-US" sz="2200"/>
              <a:t>For colleges, imparting education is not enough. They also have to ensure that their efforts are directed in the right way and yield the best results.</a:t>
            </a:r>
            <a:endParaRPr sz="2200"/>
          </a:p>
          <a:p>
            <a:pPr marL="457200" lvl="0" indent="0" algn="l" rtl="0">
              <a:spcBef>
                <a:spcPts val="0"/>
              </a:spcBef>
              <a:spcAft>
                <a:spcPts val="0"/>
              </a:spcAft>
              <a:buNone/>
            </a:pPr>
            <a:endParaRPr sz="2200"/>
          </a:p>
          <a:p>
            <a:pPr marL="457200" lvl="0" indent="-368300" algn="l" rtl="0">
              <a:spcBef>
                <a:spcPts val="0"/>
              </a:spcBef>
              <a:spcAft>
                <a:spcPts val="0"/>
              </a:spcAft>
              <a:buSzPts val="2200"/>
              <a:buChar char="•"/>
            </a:pPr>
            <a:r>
              <a:rPr lang="en-US" sz="2200"/>
              <a:t>Traditionally, the student database is evaluated and reported using MS-excel or Spreadsheet. This process is totally manual and requires the faculty to develop tables and understand information manually which is prone to errors and inefficiency and is also time consuming.</a:t>
            </a:r>
            <a:endParaRPr sz="2200"/>
          </a:p>
          <a:p>
            <a:pPr marL="457200" lvl="0" indent="0" algn="l" rtl="0">
              <a:spcBef>
                <a:spcPts val="0"/>
              </a:spcBef>
              <a:spcAft>
                <a:spcPts val="0"/>
              </a:spcAft>
              <a:buNone/>
            </a:pPr>
            <a:endParaRPr sz="2200"/>
          </a:p>
          <a:p>
            <a:pPr marL="457200" lvl="0" indent="-368300" algn="l" rtl="0">
              <a:spcBef>
                <a:spcPts val="0"/>
              </a:spcBef>
              <a:spcAft>
                <a:spcPts val="0"/>
              </a:spcAft>
              <a:buSzPts val="2200"/>
              <a:buChar char="•"/>
            </a:pPr>
            <a:r>
              <a:rPr lang="en-US" sz="2200"/>
              <a:t>This STUDENT PERFORMANCE SYSTEM not only categorizes the student but also is user friendly, accurate and error less. This existing method can be improved by developing a web application consisting of the database and reports generating function based on pre-defining the operations performed on the database.</a:t>
            </a:r>
            <a:endParaRPr sz="2200"/>
          </a:p>
        </p:txBody>
      </p:sp>
      <p:sp>
        <p:nvSpPr>
          <p:cNvPr id="141" name="Google Shape;141;p15"/>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15:40&gt;     </a:t>
            </a:r>
            <a:fld id="{00000000-1234-1234-1234-123412341234}" type="slidenum">
              <a:rPr lang="en-US"/>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6"/>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Problem Statement and Definition</a:t>
            </a:r>
          </a:p>
        </p:txBody>
      </p:sp>
      <p:sp>
        <p:nvSpPr>
          <p:cNvPr id="147" name="Google Shape;147;p16"/>
          <p:cNvSpPr txBox="1">
            <a:spLocks noGrp="1"/>
          </p:cNvSpPr>
          <p:nvPr>
            <p:ph type="body" idx="1"/>
          </p:nvPr>
        </p:nvSpPr>
        <p:spPr>
          <a:xfrm>
            <a:off x="609600" y="2395502"/>
            <a:ext cx="10972800" cy="1782600"/>
          </a:xfrm>
          <a:prstGeom prst="rect">
            <a:avLst/>
          </a:prstGeom>
          <a:noFill/>
          <a:ln>
            <a:noFill/>
          </a:ln>
        </p:spPr>
        <p:txBody>
          <a:bodyPr spcFirstLastPara="1" wrap="square" lIns="91425" tIns="45700" rIns="91425" bIns="45700" anchor="t" anchorCtr="0">
            <a:noAutofit/>
          </a:bodyPr>
          <a:lstStyle/>
          <a:p>
            <a:pPr marL="340995" lvl="0" indent="-137795" algn="l" rtl="0">
              <a:spcBef>
                <a:spcPts val="0"/>
              </a:spcBef>
              <a:spcAft>
                <a:spcPts val="0"/>
              </a:spcAft>
              <a:buClr>
                <a:schemeClr val="dk1"/>
              </a:buClr>
              <a:buSzPts val="3200"/>
              <a:buNone/>
            </a:pPr>
            <a:r>
              <a:rPr lang="en-US" sz="2200"/>
              <a:t>To develop a web application to facilitate student performance evaluation, placements and remuneration for engineering colleges.</a:t>
            </a:r>
            <a:endParaRPr sz="2200"/>
          </a:p>
        </p:txBody>
      </p:sp>
      <p:sp>
        <p:nvSpPr>
          <p:cNvPr id="148" name="Google Shape;148;p16"/>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15:40&gt;     </a:t>
            </a:r>
            <a:fld id="{00000000-1234-1234-1234-123412341234}" type="slidenum">
              <a:rPr lang="en-US"/>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7"/>
          <p:cNvSpPr txBox="1">
            <a:spLocks noGrp="1"/>
          </p:cNvSpPr>
          <p:nvPr>
            <p:ph type="title"/>
          </p:nvPr>
        </p:nvSpPr>
        <p:spPr>
          <a:xfrm>
            <a:off x="2336801" y="76200"/>
            <a:ext cx="96519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Project Objectives  </a:t>
            </a:r>
          </a:p>
        </p:txBody>
      </p:sp>
      <p:sp>
        <p:nvSpPr>
          <p:cNvPr id="154" name="Google Shape;154;p17"/>
          <p:cNvSpPr txBox="1">
            <a:spLocks noGrp="1"/>
          </p:cNvSpPr>
          <p:nvPr>
            <p:ph type="body" idx="1"/>
          </p:nvPr>
        </p:nvSpPr>
        <p:spPr>
          <a:xfrm>
            <a:off x="679825" y="1119878"/>
            <a:ext cx="10972800" cy="48309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1200"/>
              </a:spcBef>
              <a:spcAft>
                <a:spcPts val="0"/>
              </a:spcAft>
              <a:buClr>
                <a:schemeClr val="dk1"/>
              </a:buClr>
              <a:buSzPts val="1100"/>
              <a:buFont typeface="Arial" panose="020B0604020202020204"/>
              <a:buNone/>
            </a:pPr>
            <a:r>
              <a:rPr lang="en-US" sz="2000"/>
              <a:t>1) To understand and adapt modern web building mechanism and apply it for efficiency.</a:t>
            </a:r>
            <a:endParaRPr sz="2000"/>
          </a:p>
          <a:p>
            <a:pPr marL="0" lvl="0" indent="0" algn="l" rtl="0">
              <a:lnSpc>
                <a:spcPct val="100000"/>
              </a:lnSpc>
              <a:spcBef>
                <a:spcPts val="1200"/>
              </a:spcBef>
              <a:spcAft>
                <a:spcPts val="0"/>
              </a:spcAft>
              <a:buClr>
                <a:schemeClr val="dk1"/>
              </a:buClr>
              <a:buSzPts val="1100"/>
              <a:buFont typeface="Arial" panose="020B0604020202020204"/>
              <a:buNone/>
            </a:pPr>
            <a:r>
              <a:rPr lang="en-US" sz="2000"/>
              <a:t>2) To develop functions using object oriented programming.</a:t>
            </a:r>
            <a:endParaRPr sz="2000"/>
          </a:p>
          <a:p>
            <a:pPr marL="0" lvl="0" indent="0" algn="l" rtl="0">
              <a:lnSpc>
                <a:spcPct val="100000"/>
              </a:lnSpc>
              <a:spcBef>
                <a:spcPts val="1200"/>
              </a:spcBef>
              <a:spcAft>
                <a:spcPts val="0"/>
              </a:spcAft>
              <a:buClr>
                <a:schemeClr val="dk1"/>
              </a:buClr>
              <a:buSzPts val="1100"/>
              <a:buFont typeface="Arial" panose="020B0604020202020204"/>
              <a:buNone/>
            </a:pPr>
            <a:r>
              <a:rPr lang="en-US" sz="2000"/>
              <a:t>3) To understand and apply the most efficient and maintainable programming approach.</a:t>
            </a:r>
            <a:endParaRPr sz="2000"/>
          </a:p>
          <a:p>
            <a:pPr marL="0" lvl="0" indent="0" algn="l" rtl="0">
              <a:lnSpc>
                <a:spcPct val="100000"/>
              </a:lnSpc>
              <a:spcBef>
                <a:spcPts val="1200"/>
              </a:spcBef>
              <a:spcAft>
                <a:spcPts val="0"/>
              </a:spcAft>
              <a:buClr>
                <a:schemeClr val="dk1"/>
              </a:buClr>
              <a:buSzPts val="1100"/>
              <a:buFont typeface="Arial" panose="020B0604020202020204"/>
              <a:buNone/>
            </a:pPr>
            <a:r>
              <a:rPr lang="en-US" sz="2000"/>
              <a:t>4) To make simple UI and Frontend based website using HTML, CSS, PHP and MYSQL.</a:t>
            </a:r>
            <a:endParaRPr sz="2000"/>
          </a:p>
          <a:p>
            <a:pPr marL="0" lvl="0" indent="0" algn="l" rtl="0">
              <a:lnSpc>
                <a:spcPct val="100000"/>
              </a:lnSpc>
              <a:spcBef>
                <a:spcPts val="1200"/>
              </a:spcBef>
              <a:spcAft>
                <a:spcPts val="0"/>
              </a:spcAft>
              <a:buClr>
                <a:schemeClr val="dk1"/>
              </a:buClr>
              <a:buSzPts val="1100"/>
              <a:buFont typeface="Arial" panose="020B0604020202020204"/>
              <a:buNone/>
            </a:pPr>
            <a:r>
              <a:rPr lang="en-US" sz="2000"/>
              <a:t>5) To conduct a research and study the process of student performance evaluation, placement and faculty remuneration.</a:t>
            </a:r>
            <a:endParaRPr sz="2000"/>
          </a:p>
          <a:p>
            <a:pPr marL="0" lvl="0" indent="0" algn="l" rtl="0">
              <a:lnSpc>
                <a:spcPct val="100000"/>
              </a:lnSpc>
              <a:spcBef>
                <a:spcPts val="1200"/>
              </a:spcBef>
              <a:spcAft>
                <a:spcPts val="0"/>
              </a:spcAft>
              <a:buClr>
                <a:schemeClr val="dk1"/>
              </a:buClr>
              <a:buSzPts val="1100"/>
              <a:buFont typeface="Arial" panose="020B0604020202020204"/>
              <a:buNone/>
            </a:pPr>
            <a:r>
              <a:rPr lang="en-US" sz="2000"/>
              <a:t>6) To develop an application that provides an all-in-one platform for easy and efficient students data analysis and management.</a:t>
            </a:r>
            <a:endParaRPr sz="2000"/>
          </a:p>
          <a:p>
            <a:pPr marL="0" lvl="0" indent="0" algn="l" rtl="0">
              <a:lnSpc>
                <a:spcPct val="100000"/>
              </a:lnSpc>
              <a:spcBef>
                <a:spcPts val="1200"/>
              </a:spcBef>
              <a:spcAft>
                <a:spcPts val="0"/>
              </a:spcAft>
              <a:buClr>
                <a:schemeClr val="dk1"/>
              </a:buClr>
              <a:buSzPts val="1100"/>
              <a:buFont typeface="Arial" panose="020B0604020202020204"/>
              <a:buNone/>
            </a:pPr>
            <a:r>
              <a:rPr lang="en-US" sz="2000"/>
              <a:t>7) To promote life-long learning and application of concepts to develop real world solutions.</a:t>
            </a:r>
            <a:endParaRPr sz="2000"/>
          </a:p>
          <a:p>
            <a:pPr marL="0" lvl="0" indent="0" algn="l" rtl="0">
              <a:lnSpc>
                <a:spcPct val="100000"/>
              </a:lnSpc>
              <a:spcBef>
                <a:spcPts val="1200"/>
              </a:spcBef>
              <a:spcAft>
                <a:spcPts val="0"/>
              </a:spcAft>
              <a:buClr>
                <a:schemeClr val="dk1"/>
              </a:buClr>
              <a:buSzPts val="1100"/>
              <a:buFont typeface="Arial" panose="020B0604020202020204"/>
              <a:buNone/>
            </a:pPr>
            <a:r>
              <a:rPr lang="en-US" sz="2000"/>
              <a:t>8)To prepare a web application that facilitates efficient student intake and performance evaluation.</a:t>
            </a:r>
            <a:endParaRPr sz="2000"/>
          </a:p>
          <a:p>
            <a:pPr marL="0" lvl="0" indent="0" algn="l" rtl="0">
              <a:lnSpc>
                <a:spcPct val="100000"/>
              </a:lnSpc>
              <a:spcBef>
                <a:spcPts val="1200"/>
              </a:spcBef>
              <a:spcAft>
                <a:spcPts val="0"/>
              </a:spcAft>
              <a:buClr>
                <a:schemeClr val="dk1"/>
              </a:buClr>
              <a:buSzPts val="1100"/>
              <a:buFont typeface="Arial" panose="020B0604020202020204"/>
              <a:buNone/>
            </a:pPr>
            <a:r>
              <a:rPr lang="en-US" sz="2000"/>
              <a:t>9)To provide an interface that eases the work of professor so that they can concentrate on teaching.</a:t>
            </a:r>
            <a:endParaRPr sz="2000"/>
          </a:p>
          <a:p>
            <a:pPr marL="0" lvl="0" indent="0" algn="l" rtl="0">
              <a:lnSpc>
                <a:spcPct val="100000"/>
              </a:lnSpc>
              <a:spcBef>
                <a:spcPts val="1200"/>
              </a:spcBef>
              <a:spcAft>
                <a:spcPts val="0"/>
              </a:spcAft>
              <a:buClr>
                <a:schemeClr val="dk1"/>
              </a:buClr>
              <a:buSzPts val="1100"/>
              <a:buFont typeface="Arial" panose="020B0604020202020204"/>
              <a:buNone/>
            </a:pPr>
            <a:r>
              <a:rPr lang="en-US" sz="2000"/>
              <a:t>10)Generate reports in accordance with NBA protocol (Performa 4).</a:t>
            </a:r>
            <a:endParaRPr sz="2000"/>
          </a:p>
          <a:p>
            <a:pPr marL="340995" lvl="0" indent="-137795" algn="l" rtl="0">
              <a:lnSpc>
                <a:spcPct val="100000"/>
              </a:lnSpc>
              <a:spcBef>
                <a:spcPts val="1200"/>
              </a:spcBef>
              <a:spcAft>
                <a:spcPts val="0"/>
              </a:spcAft>
              <a:buClr>
                <a:schemeClr val="dk1"/>
              </a:buClr>
              <a:buSzPts val="3200"/>
              <a:buNone/>
            </a:pPr>
            <a:endParaRPr sz="2000"/>
          </a:p>
        </p:txBody>
      </p:sp>
      <p:sp>
        <p:nvSpPr>
          <p:cNvPr id="155" name="Google Shape;155;p17"/>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15:40&gt;     </a:t>
            </a:r>
            <a:fld id="{00000000-1234-1234-1234-123412341234}" type="slidenum">
              <a:rPr lang="en-US"/>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8"/>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Project Importance</a:t>
            </a:r>
          </a:p>
        </p:txBody>
      </p:sp>
      <p:sp>
        <p:nvSpPr>
          <p:cNvPr id="161" name="Google Shape;161;p18"/>
          <p:cNvSpPr txBox="1">
            <a:spLocks noGrp="1"/>
          </p:cNvSpPr>
          <p:nvPr>
            <p:ph type="body" idx="1"/>
          </p:nvPr>
        </p:nvSpPr>
        <p:spPr>
          <a:xfrm>
            <a:off x="609600" y="1295403"/>
            <a:ext cx="10972800" cy="4830763"/>
          </a:xfrm>
          <a:prstGeom prst="rect">
            <a:avLst/>
          </a:prstGeom>
          <a:noFill/>
          <a:ln>
            <a:noFill/>
          </a:ln>
        </p:spPr>
        <p:txBody>
          <a:bodyPr spcFirstLastPara="1" wrap="square" lIns="91425" tIns="45700" rIns="91425" bIns="45700" anchor="t" anchorCtr="0">
            <a:noAutofit/>
          </a:bodyPr>
          <a:lstStyle/>
          <a:p>
            <a:pPr marL="457200" lvl="0" indent="-368300" algn="l" rtl="0">
              <a:lnSpc>
                <a:spcPct val="115000"/>
              </a:lnSpc>
              <a:spcBef>
                <a:spcPts val="1200"/>
              </a:spcBef>
              <a:spcAft>
                <a:spcPts val="0"/>
              </a:spcAft>
              <a:buSzPts val="2200"/>
              <a:buChar char="●"/>
            </a:pPr>
            <a:r>
              <a:rPr lang="en-US" sz="2200">
                <a:latin typeface="Arial" panose="020B0604020202020204"/>
                <a:ea typeface="Arial" panose="020B0604020202020204"/>
                <a:cs typeface="Arial" panose="020B0604020202020204"/>
                <a:sym typeface="Arial" panose="020B0604020202020204"/>
              </a:rPr>
              <a:t>It will be user-friendly which will be very easy to use for Teachers and Exam Cell/Admin.</a:t>
            </a:r>
            <a:endParaRPr sz="2200">
              <a:latin typeface="Arial" panose="020B0604020202020204"/>
              <a:ea typeface="Arial" panose="020B0604020202020204"/>
              <a:cs typeface="Arial" panose="020B0604020202020204"/>
              <a:sym typeface="Arial" panose="020B0604020202020204"/>
            </a:endParaRPr>
          </a:p>
          <a:p>
            <a:pPr marL="457200" lvl="0" indent="-368300" algn="l" rtl="0">
              <a:lnSpc>
                <a:spcPct val="115000"/>
              </a:lnSpc>
              <a:spcBef>
                <a:spcPts val="0"/>
              </a:spcBef>
              <a:spcAft>
                <a:spcPts val="0"/>
              </a:spcAft>
              <a:buSzPts val="2200"/>
              <a:buChar char="●"/>
            </a:pPr>
            <a:r>
              <a:rPr lang="en-US" sz="2200">
                <a:latin typeface="Arial" panose="020B0604020202020204"/>
                <a:ea typeface="Arial" panose="020B0604020202020204"/>
                <a:cs typeface="Arial" panose="020B0604020202020204"/>
                <a:sym typeface="Arial" panose="020B0604020202020204"/>
              </a:rPr>
              <a:t>Teachers will have to login with their college email-id.</a:t>
            </a:r>
            <a:endParaRPr sz="2200">
              <a:latin typeface="Arial" panose="020B0604020202020204"/>
              <a:ea typeface="Arial" panose="020B0604020202020204"/>
              <a:cs typeface="Arial" panose="020B0604020202020204"/>
              <a:sym typeface="Arial" panose="020B0604020202020204"/>
            </a:endParaRPr>
          </a:p>
          <a:p>
            <a:pPr marL="457200" lvl="0" indent="-368300" algn="l" rtl="0">
              <a:lnSpc>
                <a:spcPct val="115000"/>
              </a:lnSpc>
              <a:spcBef>
                <a:spcPts val="0"/>
              </a:spcBef>
              <a:spcAft>
                <a:spcPts val="0"/>
              </a:spcAft>
              <a:buSzPts val="2200"/>
              <a:buChar char="●"/>
            </a:pPr>
            <a:r>
              <a:rPr lang="en-US" sz="2200">
                <a:latin typeface="Arial" panose="020B0604020202020204"/>
                <a:ea typeface="Arial" panose="020B0604020202020204"/>
                <a:cs typeface="Arial" panose="020B0604020202020204"/>
                <a:sym typeface="Arial" panose="020B0604020202020204"/>
              </a:rPr>
              <a:t>Teachers can track their students year wise.</a:t>
            </a:r>
            <a:endParaRPr sz="2200">
              <a:latin typeface="Arial" panose="020B0604020202020204"/>
              <a:ea typeface="Arial" panose="020B0604020202020204"/>
              <a:cs typeface="Arial" panose="020B0604020202020204"/>
              <a:sym typeface="Arial" panose="020B0604020202020204"/>
            </a:endParaRPr>
          </a:p>
          <a:p>
            <a:pPr marL="457200" lvl="0" indent="-368300" algn="l" rtl="0">
              <a:lnSpc>
                <a:spcPct val="115000"/>
              </a:lnSpc>
              <a:spcBef>
                <a:spcPts val="0"/>
              </a:spcBef>
              <a:spcAft>
                <a:spcPts val="0"/>
              </a:spcAft>
              <a:buSzPts val="2200"/>
              <a:buChar char="●"/>
            </a:pPr>
            <a:r>
              <a:rPr lang="en-US" sz="2200">
                <a:latin typeface="Arial" panose="020B0604020202020204"/>
                <a:ea typeface="Arial" panose="020B0604020202020204"/>
                <a:cs typeface="Arial" panose="020B0604020202020204"/>
                <a:sym typeface="Arial" panose="020B0604020202020204"/>
              </a:rPr>
              <a:t>It will provide report as per requirement of NBA(National Board of Accreditation).</a:t>
            </a:r>
            <a:endParaRPr sz="2200">
              <a:latin typeface="Arial" panose="020B0604020202020204"/>
              <a:ea typeface="Arial" panose="020B0604020202020204"/>
              <a:cs typeface="Arial" panose="020B0604020202020204"/>
              <a:sym typeface="Arial" panose="020B0604020202020204"/>
            </a:endParaRPr>
          </a:p>
          <a:p>
            <a:pPr marL="457200" lvl="0" indent="-368300" algn="l" rtl="0">
              <a:lnSpc>
                <a:spcPct val="115000"/>
              </a:lnSpc>
              <a:spcBef>
                <a:spcPts val="0"/>
              </a:spcBef>
              <a:spcAft>
                <a:spcPts val="0"/>
              </a:spcAft>
              <a:buSzPts val="2200"/>
              <a:buChar char="●"/>
            </a:pPr>
            <a:r>
              <a:rPr lang="en-US" sz="2200">
                <a:latin typeface="Arial" panose="020B0604020202020204"/>
                <a:ea typeface="Arial" panose="020B0604020202020204"/>
                <a:cs typeface="Arial" panose="020B0604020202020204"/>
                <a:sym typeface="Arial" panose="020B0604020202020204"/>
              </a:rPr>
              <a:t>Students without KT will be tracked differently and with KT differently.</a:t>
            </a:r>
            <a:endParaRPr sz="2200">
              <a:latin typeface="Arial" panose="020B0604020202020204"/>
              <a:ea typeface="Arial" panose="020B0604020202020204"/>
              <a:cs typeface="Arial" panose="020B0604020202020204"/>
              <a:sym typeface="Arial" panose="020B0604020202020204"/>
            </a:endParaRPr>
          </a:p>
          <a:p>
            <a:pPr marL="457200" lvl="0" indent="-368300" algn="l" rtl="0">
              <a:lnSpc>
                <a:spcPct val="115000"/>
              </a:lnSpc>
              <a:spcBef>
                <a:spcPts val="0"/>
              </a:spcBef>
              <a:spcAft>
                <a:spcPts val="0"/>
              </a:spcAft>
              <a:buSzPts val="2200"/>
              <a:buChar char="●"/>
            </a:pPr>
            <a:r>
              <a:rPr lang="en-US" sz="2200">
                <a:latin typeface="Arial" panose="020B0604020202020204"/>
                <a:ea typeface="Arial" panose="020B0604020202020204"/>
                <a:cs typeface="Arial" panose="020B0604020202020204"/>
                <a:sym typeface="Arial" panose="020B0604020202020204"/>
              </a:rPr>
              <a:t>It will help maintain databases and make analysis automated for the accreditation process.</a:t>
            </a:r>
            <a:endParaRPr sz="2200">
              <a:latin typeface="Arial" panose="020B0604020202020204"/>
              <a:ea typeface="Arial" panose="020B0604020202020204"/>
              <a:cs typeface="Arial" panose="020B0604020202020204"/>
              <a:sym typeface="Arial" panose="020B0604020202020204"/>
            </a:endParaRPr>
          </a:p>
          <a:p>
            <a:pPr marL="457200" lvl="0" indent="-368300" algn="l" rtl="0">
              <a:lnSpc>
                <a:spcPct val="115000"/>
              </a:lnSpc>
              <a:spcBef>
                <a:spcPts val="0"/>
              </a:spcBef>
              <a:spcAft>
                <a:spcPts val="0"/>
              </a:spcAft>
              <a:buSzPts val="2200"/>
              <a:buChar char="●"/>
            </a:pPr>
            <a:r>
              <a:rPr lang="en-US" sz="2200">
                <a:latin typeface="Arial" panose="020B0604020202020204"/>
                <a:ea typeface="Arial" panose="020B0604020202020204"/>
                <a:cs typeface="Arial" panose="020B0604020202020204"/>
                <a:sym typeface="Arial" panose="020B0604020202020204"/>
              </a:rPr>
              <a:t>Provides track record of yearly students enrollment.</a:t>
            </a:r>
            <a:endParaRPr sz="2200">
              <a:latin typeface="Arial" panose="020B0604020202020204"/>
              <a:ea typeface="Arial" panose="020B0604020202020204"/>
              <a:cs typeface="Arial" panose="020B0604020202020204"/>
              <a:sym typeface="Arial" panose="020B0604020202020204"/>
            </a:endParaRPr>
          </a:p>
          <a:p>
            <a:pPr marL="340995" lvl="0" indent="-137795" algn="l" rtl="0">
              <a:spcBef>
                <a:spcPts val="1200"/>
              </a:spcBef>
              <a:spcAft>
                <a:spcPts val="0"/>
              </a:spcAft>
              <a:buClr>
                <a:schemeClr val="dk1"/>
              </a:buClr>
              <a:buSzPts val="3200"/>
              <a:buNone/>
            </a:pPr>
            <a:endParaRPr sz="2200"/>
          </a:p>
        </p:txBody>
      </p:sp>
      <p:sp>
        <p:nvSpPr>
          <p:cNvPr id="162" name="Google Shape;162;p18"/>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15:40&gt;     </a:t>
            </a:r>
            <a:fld id="{00000000-1234-1234-1234-123412341234}" type="slidenum">
              <a:rPr lang="en-US"/>
              <a:t>13</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9"/>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Scope and Limitation of Project </a:t>
            </a:r>
          </a:p>
        </p:txBody>
      </p:sp>
      <p:sp>
        <p:nvSpPr>
          <p:cNvPr id="168" name="Google Shape;168;p19"/>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15:39&gt;     </a:t>
            </a:r>
            <a:fld id="{00000000-1234-1234-1234-123412341234}" type="slidenum">
              <a:rPr lang="en-US"/>
              <a:t>14</a:t>
            </a:fld>
            <a:endParaRPr lang="en-US"/>
          </a:p>
        </p:txBody>
      </p:sp>
      <p:sp>
        <p:nvSpPr>
          <p:cNvPr id="169" name="Google Shape;169;p19"/>
          <p:cNvSpPr txBox="1"/>
          <p:nvPr/>
        </p:nvSpPr>
        <p:spPr>
          <a:xfrm>
            <a:off x="632000" y="1219200"/>
            <a:ext cx="2457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a:solidFill>
                  <a:schemeClr val="dk1"/>
                </a:solidFill>
                <a:latin typeface="Calibri" panose="020F0502020204030204"/>
                <a:ea typeface="Calibri" panose="020F0502020204030204"/>
                <a:cs typeface="Calibri" panose="020F0502020204030204"/>
                <a:sym typeface="Calibri" panose="020F0502020204030204"/>
              </a:rPr>
              <a:t>Scope </a:t>
            </a:r>
            <a:r>
              <a:rPr lang="en-US" sz="3200">
                <a:latin typeface="Calibri" panose="020F0502020204030204"/>
                <a:ea typeface="Calibri" panose="020F0502020204030204"/>
                <a:cs typeface="Calibri" panose="020F0502020204030204"/>
                <a:sym typeface="Calibri" panose="020F0502020204030204"/>
              </a:rPr>
              <a:t>:</a:t>
            </a:r>
            <a:endParaRPr sz="3200">
              <a:latin typeface="Calibri" panose="020F0502020204030204"/>
              <a:ea typeface="Calibri" panose="020F0502020204030204"/>
              <a:cs typeface="Calibri" panose="020F0502020204030204"/>
              <a:sym typeface="Calibri" panose="020F0502020204030204"/>
            </a:endParaRPr>
          </a:p>
        </p:txBody>
      </p:sp>
      <p:sp>
        <p:nvSpPr>
          <p:cNvPr id="170" name="Google Shape;170;p19"/>
          <p:cNvSpPr txBox="1"/>
          <p:nvPr/>
        </p:nvSpPr>
        <p:spPr>
          <a:xfrm>
            <a:off x="702425" y="1948925"/>
            <a:ext cx="9572700" cy="390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 The database that will be collected and maintained can be used for several</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functional analysis by addition of the function related module.</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 This project will promote efficiency of the report generation and related</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analysis.</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 It will allow the admin staff and teaching faculty to easily add the data of the</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students by uploading excel sheets having the required information.</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 It will promote ease of handling of information of students results and</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placement as well as professor remuneration.</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 It will give an idea about how real-life web-development is executed and its</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r>
              <a:rPr lang="en-US" sz="2200">
                <a:solidFill>
                  <a:schemeClr val="dk1"/>
                </a:solidFill>
                <a:latin typeface="Calibri" panose="020F0502020204030204"/>
                <a:ea typeface="Calibri" panose="020F0502020204030204"/>
                <a:cs typeface="Calibri" panose="020F0502020204030204"/>
                <a:sym typeface="Calibri" panose="020F0502020204030204"/>
              </a:rPr>
              <a:t>importance in the day to day process. </a:t>
            </a:r>
            <a:endParaRPr sz="2200">
              <a:solidFill>
                <a:schemeClr val="dk1"/>
              </a:solidFill>
              <a:latin typeface="Calibri" panose="020F0502020204030204"/>
              <a:ea typeface="Calibri" panose="020F0502020204030204"/>
              <a:cs typeface="Calibri" panose="020F0502020204030204"/>
              <a:sym typeface="Calibri" panose="020F0502020204030204"/>
            </a:endParaRPr>
          </a:p>
          <a:p>
            <a:pPr marL="0" lvl="0" indent="0" algn="l" rtl="0">
              <a:spcBef>
                <a:spcPts val="0"/>
              </a:spcBef>
              <a:spcAft>
                <a:spcPts val="0"/>
              </a:spcAft>
              <a:buNone/>
            </a:pPr>
            <a:endParaRPr sz="2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a:spLocks noGrp="1"/>
          </p:cNvSpPr>
          <p:nvPr>
            <p:ph type="title"/>
          </p:nvPr>
        </p:nvSpPr>
        <p:spPr>
          <a:xfrm>
            <a:off x="2184676" y="357075"/>
            <a:ext cx="96519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1"/>
              </a:buClr>
              <a:buFont typeface="Arial" panose="020B0604020202020204"/>
              <a:buNone/>
            </a:pPr>
            <a:r>
              <a:rPr lang="en-US"/>
              <a:t> Scope and Limitation of Project </a:t>
            </a:r>
          </a:p>
          <a:p>
            <a:pPr marL="0" lvl="0" indent="0" algn="l" rtl="0">
              <a:spcBef>
                <a:spcPts val="0"/>
              </a:spcBef>
              <a:spcAft>
                <a:spcPts val="0"/>
              </a:spcAft>
              <a:buNone/>
            </a:pPr>
            <a:endParaRPr lang="en-US"/>
          </a:p>
        </p:txBody>
      </p:sp>
      <p:sp>
        <p:nvSpPr>
          <p:cNvPr id="176" name="Google Shape;176;p20"/>
          <p:cNvSpPr txBox="1">
            <a:spLocks noGrp="1"/>
          </p:cNvSpPr>
          <p:nvPr>
            <p:ph type="body" idx="1"/>
          </p:nvPr>
        </p:nvSpPr>
        <p:spPr>
          <a:xfrm>
            <a:off x="609600" y="1295403"/>
            <a:ext cx="10972800" cy="4830900"/>
          </a:xfrm>
          <a:prstGeom prst="rect">
            <a:avLst/>
          </a:prstGeom>
          <a:noFill/>
          <a:ln>
            <a:noFill/>
          </a:ln>
        </p:spPr>
        <p:txBody>
          <a:bodyPr spcFirstLastPara="1" wrap="square" lIns="91425" tIns="45700" rIns="91425" bIns="45700" anchor="t" anchorCtr="0">
            <a:noAutofit/>
          </a:bodyPr>
          <a:lstStyle/>
          <a:p>
            <a:pPr marL="340995" lvl="0" indent="-137795" algn="l" rtl="0">
              <a:spcBef>
                <a:spcPts val="0"/>
              </a:spcBef>
              <a:spcAft>
                <a:spcPts val="0"/>
              </a:spcAft>
              <a:buClr>
                <a:schemeClr val="dk1"/>
              </a:buClr>
              <a:buSzPts val="3200"/>
              <a:buNone/>
            </a:pPr>
            <a:r>
              <a:rPr lang="en-US" sz="3400"/>
              <a:t>Limitations:</a:t>
            </a:r>
            <a:endParaRPr sz="3400"/>
          </a:p>
          <a:p>
            <a:pPr marL="340995" lvl="0" indent="-137795" algn="l" rtl="0">
              <a:spcBef>
                <a:spcPts val="0"/>
              </a:spcBef>
              <a:spcAft>
                <a:spcPts val="0"/>
              </a:spcAft>
              <a:buClr>
                <a:schemeClr val="dk1"/>
              </a:buClr>
              <a:buSzPts val="3200"/>
              <a:buNone/>
            </a:pPr>
            <a:endParaRPr sz="3400"/>
          </a:p>
          <a:p>
            <a:pPr marL="457200" lvl="0" indent="-368300" algn="l" rtl="0">
              <a:lnSpc>
                <a:spcPct val="200000"/>
              </a:lnSpc>
              <a:spcBef>
                <a:spcPts val="1200"/>
              </a:spcBef>
              <a:spcAft>
                <a:spcPts val="0"/>
              </a:spcAft>
              <a:buSzPts val="2200"/>
              <a:buChar char="•"/>
            </a:pPr>
            <a:r>
              <a:rPr lang="en-US" sz="2200"/>
              <a:t>This web is currently tracked for only computer Engineering students.</a:t>
            </a:r>
            <a:endParaRPr sz="2200"/>
          </a:p>
          <a:p>
            <a:pPr marL="457200" lvl="0" indent="-368300" algn="l" rtl="0">
              <a:lnSpc>
                <a:spcPct val="200000"/>
              </a:lnSpc>
              <a:spcBef>
                <a:spcPts val="0"/>
              </a:spcBef>
              <a:spcAft>
                <a:spcPts val="0"/>
              </a:spcAft>
              <a:buSzPts val="2200"/>
              <a:buChar char="•"/>
            </a:pPr>
            <a:r>
              <a:rPr lang="en-US" sz="2200"/>
              <a:t>The formulas used for evaluation of marks cannot be changed on the application interface.</a:t>
            </a:r>
            <a:endParaRPr sz="2200"/>
          </a:p>
          <a:p>
            <a:pPr marL="457200" lvl="0" indent="-368300" algn="l" rtl="0">
              <a:lnSpc>
                <a:spcPct val="200000"/>
              </a:lnSpc>
              <a:spcBef>
                <a:spcPts val="0"/>
              </a:spcBef>
              <a:spcAft>
                <a:spcPts val="0"/>
              </a:spcAft>
              <a:buSzPts val="2200"/>
              <a:buFont typeface="Arial" panose="020B0604020202020204"/>
              <a:buChar char="•"/>
            </a:pPr>
            <a:r>
              <a:rPr lang="en-US" sz="2200">
                <a:latin typeface="Arial" panose="020B0604020202020204"/>
                <a:ea typeface="Arial" panose="020B0604020202020204"/>
                <a:cs typeface="Arial" panose="020B0604020202020204"/>
                <a:sym typeface="Arial" panose="020B0604020202020204"/>
              </a:rPr>
              <a:t>It can only be used for generating reports for NBA accreditation.</a:t>
            </a:r>
            <a:endParaRPr sz="2200">
              <a:latin typeface="Arial" panose="020B0604020202020204"/>
              <a:ea typeface="Arial" panose="020B0604020202020204"/>
              <a:cs typeface="Arial" panose="020B0604020202020204"/>
              <a:sym typeface="Arial" panose="020B0604020202020204"/>
            </a:endParaRPr>
          </a:p>
          <a:p>
            <a:pPr marL="0" lvl="0" indent="0" algn="l" rtl="0">
              <a:lnSpc>
                <a:spcPct val="355000"/>
              </a:lnSpc>
              <a:spcBef>
                <a:spcPts val="1200"/>
              </a:spcBef>
              <a:spcAft>
                <a:spcPts val="0"/>
              </a:spcAft>
              <a:buClr>
                <a:schemeClr val="dk1"/>
              </a:buClr>
              <a:buSzPts val="1100"/>
              <a:buNone/>
            </a:pPr>
            <a:endParaRPr sz="1100"/>
          </a:p>
          <a:p>
            <a:pPr marL="0" lvl="0" indent="0" algn="l" rtl="0">
              <a:lnSpc>
                <a:spcPct val="389000"/>
              </a:lnSpc>
              <a:spcBef>
                <a:spcPts val="1200"/>
              </a:spcBef>
              <a:spcAft>
                <a:spcPts val="0"/>
              </a:spcAft>
              <a:buClr>
                <a:schemeClr val="dk1"/>
              </a:buClr>
              <a:buSzPts val="1100"/>
              <a:buFont typeface="Arial" panose="020B0604020202020204"/>
              <a:buNone/>
            </a:pPr>
            <a:endParaRPr sz="1300"/>
          </a:p>
          <a:p>
            <a:pPr marL="340995" lvl="0" indent="-137795" algn="l" rtl="0">
              <a:spcBef>
                <a:spcPts val="1200"/>
              </a:spcBef>
              <a:spcAft>
                <a:spcPts val="0"/>
              </a:spcAft>
              <a:buClr>
                <a:schemeClr val="dk1"/>
              </a:buClr>
              <a:buSzPts val="3200"/>
              <a:buNone/>
            </a:pPr>
            <a:endParaRPr sz="1300"/>
          </a:p>
        </p:txBody>
      </p:sp>
      <p:sp>
        <p:nvSpPr>
          <p:cNvPr id="177" name="Google Shape;177;p20"/>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15:34&gt;     </a:t>
            </a:r>
            <a:fld id="{00000000-1234-1234-1234-123412341234}" type="slidenum">
              <a:rPr lang="en-US"/>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1"/>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Literature Review</a:t>
            </a:r>
          </a:p>
        </p:txBody>
      </p:sp>
      <p:graphicFrame>
        <p:nvGraphicFramePr>
          <p:cNvPr id="183" name="Google Shape;183;p21"/>
          <p:cNvGraphicFramePr/>
          <p:nvPr/>
        </p:nvGraphicFramePr>
        <p:xfrm>
          <a:off x="609600" y="1676400"/>
          <a:ext cx="11247050" cy="3125955"/>
        </p:xfrm>
        <a:graphic>
          <a:graphicData uri="http://schemas.openxmlformats.org/drawingml/2006/table">
            <a:tbl>
              <a:tblPr firstRow="1" bandRow="1">
                <a:noFill/>
                <a:tableStyleId>{DC8703F1-2C0B-42E2-966B-8E0F361A058B}</a:tableStyleId>
              </a:tblPr>
              <a:tblGrid>
                <a:gridCol w="899825">
                  <a:extLst>
                    <a:ext uri="{9D8B030D-6E8A-4147-A177-3AD203B41FA5}">
                      <a16:colId xmlns:a16="http://schemas.microsoft.com/office/drawing/2014/main" val="20000"/>
                    </a:ext>
                  </a:extLst>
                </a:gridCol>
                <a:gridCol w="7159350">
                  <a:extLst>
                    <a:ext uri="{9D8B030D-6E8A-4147-A177-3AD203B41FA5}">
                      <a16:colId xmlns:a16="http://schemas.microsoft.com/office/drawing/2014/main" val="20001"/>
                    </a:ext>
                  </a:extLst>
                </a:gridCol>
                <a:gridCol w="3187875">
                  <a:extLst>
                    <a:ext uri="{9D8B030D-6E8A-4147-A177-3AD203B41FA5}">
                      <a16:colId xmlns:a16="http://schemas.microsoft.com/office/drawing/2014/main" val="20002"/>
                    </a:ext>
                  </a:extLst>
                </a:gridCol>
              </a:tblGrid>
              <a:tr h="382725">
                <a:tc>
                  <a:txBody>
                    <a:bodyPr/>
                    <a:lstStyle/>
                    <a:p>
                      <a:pPr marL="0" marR="0" lvl="0" indent="0" algn="l" rtl="0">
                        <a:spcBef>
                          <a:spcPts val="0"/>
                        </a:spcBef>
                        <a:spcAft>
                          <a:spcPts val="0"/>
                        </a:spcAft>
                        <a:buNone/>
                      </a:pPr>
                      <a:r>
                        <a:rPr lang="en-US" sz="1800" u="none" strike="noStrike" cap="none"/>
                        <a:t>Ref no.</a:t>
                      </a:r>
                      <a:endParaRPr sz="1800"/>
                    </a:p>
                  </a:txBody>
                  <a:tcPr marL="91450" marR="91450" marT="45725" marB="45725"/>
                </a:tc>
                <a:tc>
                  <a:txBody>
                    <a:bodyPr/>
                    <a:lstStyle/>
                    <a:p>
                      <a:pPr marL="0" marR="0" lvl="0" indent="0" algn="l" rtl="0">
                        <a:spcBef>
                          <a:spcPts val="0"/>
                        </a:spcBef>
                        <a:spcAft>
                          <a:spcPts val="0"/>
                        </a:spcAft>
                        <a:buNone/>
                      </a:pPr>
                      <a:r>
                        <a:rPr lang="en-US" sz="1800"/>
                        <a:t>Findings (Problem, Technologies, method, process, etc.)</a:t>
                      </a:r>
                      <a:endParaRPr sz="1800"/>
                    </a:p>
                  </a:txBody>
                  <a:tcPr marL="91450" marR="91450" marT="45725" marB="45725"/>
                </a:tc>
                <a:tc>
                  <a:txBody>
                    <a:bodyPr/>
                    <a:lstStyle/>
                    <a:p>
                      <a:pPr marL="0" marR="0" lvl="0" indent="0" algn="l" rtl="0">
                        <a:spcBef>
                          <a:spcPts val="0"/>
                        </a:spcBef>
                        <a:spcAft>
                          <a:spcPts val="0"/>
                        </a:spcAft>
                        <a:buNone/>
                      </a:pPr>
                      <a:r>
                        <a:rPr lang="en-US" sz="1800"/>
                        <a:t>Conclusion</a:t>
                      </a:r>
                      <a:endParaRPr sz="1800"/>
                    </a:p>
                  </a:txBody>
                  <a:tcPr marL="91450" marR="91450" marT="45725" marB="45725"/>
                </a:tc>
                <a:extLst>
                  <a:ext uri="{0D108BD9-81ED-4DB2-BD59-A6C34878D82A}">
                    <a16:rowId xmlns:a16="http://schemas.microsoft.com/office/drawing/2014/main" val="10000"/>
                  </a:ext>
                </a:extLst>
              </a:tr>
              <a:tr h="382725">
                <a:tc>
                  <a:txBody>
                    <a:bodyPr/>
                    <a:lstStyle/>
                    <a:p>
                      <a:pPr marL="0" marR="0" lvl="0" indent="0" algn="l" rtl="0">
                        <a:spcBef>
                          <a:spcPts val="0"/>
                        </a:spcBef>
                        <a:spcAft>
                          <a:spcPts val="0"/>
                        </a:spcAft>
                        <a:buNone/>
                      </a:pPr>
                      <a:r>
                        <a:rPr lang="en-US" sz="1800"/>
                        <a:t>[1]+</a:t>
                      </a:r>
                      <a:endParaRPr sz="1800"/>
                    </a:p>
                  </a:txBody>
                  <a:tcPr marL="91450" marR="91450" marT="45725" marB="45725"/>
                </a:tc>
                <a:tc>
                  <a:txBody>
                    <a:bodyPr/>
                    <a:lstStyle/>
                    <a:p>
                      <a:pPr marL="0" marR="0" lvl="0" indent="0" algn="l" rtl="0">
                        <a:spcBef>
                          <a:spcPts val="0"/>
                        </a:spcBef>
                        <a:spcAft>
                          <a:spcPts val="0"/>
                        </a:spcAft>
                        <a:buNone/>
                      </a:pPr>
                      <a:r>
                        <a:rPr lang="en-US" sz="1800">
                          <a:solidFill>
                            <a:srgbClr val="100A0E"/>
                          </a:solidFill>
                        </a:rPr>
                        <a:t>Impact of accreditations on universities, Issues related to subjective criteria used as indication and concerns regarding globalisation of the NBA (or NAAC) system.</a:t>
                      </a:r>
                      <a:endParaRPr sz="1800"/>
                    </a:p>
                  </a:txBody>
                  <a:tcPr marL="91450" marR="91450" marT="45725" marB="45725"/>
                </a:tc>
                <a:tc>
                  <a:txBody>
                    <a:bodyPr/>
                    <a:lstStyle/>
                    <a:p>
                      <a:pPr marL="0" marR="0" lvl="0" indent="0" algn="l" rtl="0">
                        <a:spcBef>
                          <a:spcPts val="0"/>
                        </a:spcBef>
                        <a:spcAft>
                          <a:spcPts val="0"/>
                        </a:spcAft>
                        <a:buNone/>
                      </a:pPr>
                      <a:r>
                        <a:rPr lang="en-US" sz="1800"/>
                        <a:t>Accreditation’s effects on universities and NBA (NAAC) system globalization.</a:t>
                      </a:r>
                      <a:endParaRPr sz="1800"/>
                    </a:p>
                  </a:txBody>
                  <a:tcPr marL="91450" marR="91450" marT="45725" marB="45725"/>
                </a:tc>
                <a:extLst>
                  <a:ext uri="{0D108BD9-81ED-4DB2-BD59-A6C34878D82A}">
                    <a16:rowId xmlns:a16="http://schemas.microsoft.com/office/drawing/2014/main" val="10001"/>
                  </a:ext>
                </a:extLst>
              </a:tr>
              <a:tr h="382725">
                <a:tc>
                  <a:txBody>
                    <a:bodyPr/>
                    <a:lstStyle/>
                    <a:p>
                      <a:pPr marL="0" marR="0" lvl="0" indent="0" algn="l" rtl="0">
                        <a:spcBef>
                          <a:spcPts val="0"/>
                        </a:spcBef>
                        <a:spcAft>
                          <a:spcPts val="0"/>
                        </a:spcAft>
                        <a:buNone/>
                      </a:pPr>
                      <a:r>
                        <a:rPr lang="en-US" sz="1800"/>
                        <a:t>[2]</a:t>
                      </a:r>
                      <a:endParaRPr sz="1800"/>
                    </a:p>
                  </a:txBody>
                  <a:tcPr marL="91450" marR="91450" marT="45725" marB="45725"/>
                </a:tc>
                <a:tc>
                  <a:txBody>
                    <a:bodyPr/>
                    <a:lstStyle/>
                    <a:p>
                      <a:pPr marL="0" marR="0" lvl="0" indent="0" algn="l" rtl="0">
                        <a:spcBef>
                          <a:spcPts val="0"/>
                        </a:spcBef>
                        <a:spcAft>
                          <a:spcPts val="0"/>
                        </a:spcAft>
                        <a:buNone/>
                      </a:pPr>
                      <a:r>
                        <a:rPr lang="en-US" sz="1800">
                          <a:solidFill>
                            <a:srgbClr val="100A0E"/>
                          </a:solidFill>
                        </a:rPr>
                        <a:t>Role of grading systems in the improvement of quality of education. In depth information about the foundation principles and methods of grading universities.</a:t>
                      </a:r>
                      <a:endParaRPr sz="1800"/>
                    </a:p>
                  </a:txBody>
                  <a:tcPr marL="91450" marR="91450" marT="45725" marB="45725"/>
                </a:tc>
                <a:tc>
                  <a:txBody>
                    <a:bodyPr/>
                    <a:lstStyle/>
                    <a:p>
                      <a:pPr marL="0" marR="0" lvl="0" indent="0" algn="l" rtl="0">
                        <a:spcBef>
                          <a:spcPts val="0"/>
                        </a:spcBef>
                        <a:spcAft>
                          <a:spcPts val="0"/>
                        </a:spcAft>
                        <a:buNone/>
                      </a:pPr>
                      <a:r>
                        <a:rPr lang="en-US" sz="1800"/>
                        <a:t>Knowledge and understanding of the accreditation procedure.</a:t>
                      </a:r>
                      <a:endParaRPr sz="1800"/>
                    </a:p>
                  </a:txBody>
                  <a:tcPr marL="91450" marR="91450" marT="45725" marB="45725"/>
                </a:tc>
                <a:extLst>
                  <a:ext uri="{0D108BD9-81ED-4DB2-BD59-A6C34878D82A}">
                    <a16:rowId xmlns:a16="http://schemas.microsoft.com/office/drawing/2014/main" val="10002"/>
                  </a:ext>
                </a:extLst>
              </a:tr>
              <a:tr h="382725">
                <a:tc>
                  <a:txBody>
                    <a:bodyPr/>
                    <a:lstStyle/>
                    <a:p>
                      <a:pPr marL="0" marR="0" lvl="0" indent="0" algn="l" rtl="0">
                        <a:spcBef>
                          <a:spcPts val="0"/>
                        </a:spcBef>
                        <a:spcAft>
                          <a:spcPts val="0"/>
                        </a:spcAft>
                        <a:buNone/>
                      </a:pPr>
                      <a:r>
                        <a:rPr lang="en-US" sz="1800"/>
                        <a:t>[3]</a:t>
                      </a:r>
                      <a:endParaRPr sz="1800"/>
                    </a:p>
                  </a:txBody>
                  <a:tcPr marL="91450" marR="91450" marT="45725" marB="45725"/>
                </a:tc>
                <a:tc>
                  <a:txBody>
                    <a:bodyPr/>
                    <a:lstStyle/>
                    <a:p>
                      <a:pPr marL="0" marR="0" lvl="0" indent="0" algn="l" rtl="0">
                        <a:spcBef>
                          <a:spcPts val="0"/>
                        </a:spcBef>
                        <a:spcAft>
                          <a:spcPts val="0"/>
                        </a:spcAft>
                        <a:buNone/>
                      </a:pPr>
                      <a:r>
                        <a:rPr lang="en-US" sz="1800"/>
                        <a:t>Advantages of MongoDB over other databases and development of high speed backend using nodejs.</a:t>
                      </a:r>
                      <a:endParaRPr sz="1800"/>
                    </a:p>
                  </a:txBody>
                  <a:tcPr marL="91450" marR="91450" marT="45725" marB="45725"/>
                </a:tc>
                <a:tc>
                  <a:txBody>
                    <a:bodyPr/>
                    <a:lstStyle/>
                    <a:p>
                      <a:pPr marL="0" marR="0" lvl="0" indent="0" algn="l" rtl="0">
                        <a:spcBef>
                          <a:spcPts val="0"/>
                        </a:spcBef>
                        <a:spcAft>
                          <a:spcPts val="0"/>
                        </a:spcAft>
                        <a:buNone/>
                      </a:pPr>
                      <a:r>
                        <a:rPr lang="en-US" sz="1800"/>
                        <a:t>Use MongoDB and nodejs to build high performance backend.</a:t>
                      </a:r>
                      <a:endParaRPr sz="1800"/>
                    </a:p>
                  </a:txBody>
                  <a:tcPr marL="91450" marR="91450" marT="45725" marB="45725"/>
                </a:tc>
                <a:extLst>
                  <a:ext uri="{0D108BD9-81ED-4DB2-BD59-A6C34878D82A}">
                    <a16:rowId xmlns:a16="http://schemas.microsoft.com/office/drawing/2014/main" val="10003"/>
                  </a:ext>
                </a:extLst>
              </a:tr>
            </a:tbl>
          </a:graphicData>
        </a:graphic>
      </p:graphicFrame>
      <p:sp>
        <p:nvSpPr>
          <p:cNvPr id="184" name="Google Shape;184;p21"/>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15:36&gt;     </a:t>
            </a:r>
            <a:fld id="{00000000-1234-1234-1234-123412341234}" type="slidenum">
              <a:rPr lang="en-US"/>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2"/>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400" b="1"/>
              <a:t>Major/Mini project Contribution (New Benefits to stakeholders)</a:t>
            </a:r>
            <a:endParaRPr sz="2400" b="1"/>
          </a:p>
        </p:txBody>
      </p:sp>
      <p:sp>
        <p:nvSpPr>
          <p:cNvPr id="190" name="Google Shape;190;p22"/>
          <p:cNvSpPr txBox="1">
            <a:spLocks noGrp="1"/>
          </p:cNvSpPr>
          <p:nvPr>
            <p:ph type="body" idx="1"/>
          </p:nvPr>
        </p:nvSpPr>
        <p:spPr>
          <a:xfrm>
            <a:off x="609600" y="1295403"/>
            <a:ext cx="10972800" cy="4830763"/>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1200"/>
              </a:spcBef>
              <a:spcAft>
                <a:spcPts val="0"/>
              </a:spcAft>
              <a:buClr>
                <a:schemeClr val="dk1"/>
              </a:buClr>
              <a:buSzPts val="1100"/>
              <a:buFont typeface="Arial" panose="020B0604020202020204"/>
              <a:buNone/>
            </a:pPr>
            <a:r>
              <a:rPr lang="en-US" sz="2200"/>
              <a:t>· It will be user-friendly which will be very easy to use for Teachers and Exam Cell/Admin.</a:t>
            </a:r>
            <a:endParaRPr sz="2200"/>
          </a:p>
          <a:p>
            <a:pPr marL="457200" lvl="0" indent="-228600" algn="l" rtl="0">
              <a:lnSpc>
                <a:spcPct val="100000"/>
              </a:lnSpc>
              <a:spcBef>
                <a:spcPts val="1200"/>
              </a:spcBef>
              <a:spcAft>
                <a:spcPts val="0"/>
              </a:spcAft>
              <a:buClr>
                <a:schemeClr val="dk1"/>
              </a:buClr>
              <a:buSzPts val="1100"/>
              <a:buFont typeface="Arial" panose="020B0604020202020204"/>
              <a:buNone/>
            </a:pPr>
            <a:r>
              <a:rPr lang="en-US" sz="2200"/>
              <a:t>· Teachers will have to login with their college email-id.</a:t>
            </a:r>
            <a:endParaRPr sz="2200"/>
          </a:p>
          <a:p>
            <a:pPr marL="457200" lvl="0" indent="-228600" algn="l" rtl="0">
              <a:lnSpc>
                <a:spcPct val="100000"/>
              </a:lnSpc>
              <a:spcBef>
                <a:spcPts val="1200"/>
              </a:spcBef>
              <a:spcAft>
                <a:spcPts val="0"/>
              </a:spcAft>
              <a:buClr>
                <a:schemeClr val="dk1"/>
              </a:buClr>
              <a:buSzPts val="1100"/>
              <a:buFont typeface="Arial" panose="020B0604020202020204"/>
              <a:buNone/>
            </a:pPr>
            <a:r>
              <a:rPr lang="en-US" sz="2200"/>
              <a:t>· Teachers can track their student’s year wise.</a:t>
            </a:r>
            <a:endParaRPr sz="2200"/>
          </a:p>
          <a:p>
            <a:pPr marL="457200" lvl="0" indent="-228600" algn="l" rtl="0">
              <a:lnSpc>
                <a:spcPct val="100000"/>
              </a:lnSpc>
              <a:spcBef>
                <a:spcPts val="1200"/>
              </a:spcBef>
              <a:spcAft>
                <a:spcPts val="0"/>
              </a:spcAft>
              <a:buClr>
                <a:schemeClr val="dk1"/>
              </a:buClr>
              <a:buSzPts val="1100"/>
              <a:buFont typeface="Arial" panose="020B0604020202020204"/>
              <a:buNone/>
            </a:pPr>
            <a:r>
              <a:rPr lang="en-US" sz="2200"/>
              <a:t>· It will provide a report as per requirement of NBA (National Board of Accreditation).</a:t>
            </a:r>
            <a:endParaRPr sz="2200"/>
          </a:p>
          <a:p>
            <a:pPr marL="457200" lvl="0" indent="-228600" algn="l" rtl="0">
              <a:lnSpc>
                <a:spcPct val="100000"/>
              </a:lnSpc>
              <a:spcBef>
                <a:spcPts val="1200"/>
              </a:spcBef>
              <a:spcAft>
                <a:spcPts val="0"/>
              </a:spcAft>
              <a:buClr>
                <a:schemeClr val="dk1"/>
              </a:buClr>
              <a:buSzPts val="1100"/>
              <a:buFont typeface="Arial" panose="020B0604020202020204"/>
              <a:buNone/>
            </a:pPr>
            <a:r>
              <a:rPr lang="en-US" sz="2200"/>
              <a:t>· Students without KT will be tracked differently and with KT differently.</a:t>
            </a:r>
            <a:endParaRPr sz="2200"/>
          </a:p>
          <a:p>
            <a:pPr marL="457200" lvl="0" indent="-228600" algn="l" rtl="0">
              <a:lnSpc>
                <a:spcPct val="100000"/>
              </a:lnSpc>
              <a:spcBef>
                <a:spcPts val="1200"/>
              </a:spcBef>
              <a:spcAft>
                <a:spcPts val="0"/>
              </a:spcAft>
              <a:buClr>
                <a:schemeClr val="dk1"/>
              </a:buClr>
              <a:buSzPts val="1100"/>
              <a:buFont typeface="Arial" panose="020B0604020202020204"/>
              <a:buNone/>
            </a:pPr>
            <a:r>
              <a:rPr lang="en-US" sz="2200"/>
              <a:t>· It will help maintain databases and make analysis automated for the accreditation process.</a:t>
            </a:r>
            <a:endParaRPr sz="2200"/>
          </a:p>
          <a:p>
            <a:pPr marL="457200" lvl="0" indent="-228600" algn="l" rtl="0">
              <a:lnSpc>
                <a:spcPct val="100000"/>
              </a:lnSpc>
              <a:spcBef>
                <a:spcPts val="1200"/>
              </a:spcBef>
              <a:spcAft>
                <a:spcPts val="0"/>
              </a:spcAft>
              <a:buClr>
                <a:schemeClr val="dk1"/>
              </a:buClr>
              <a:buSzPts val="1100"/>
              <a:buFont typeface="Arial" panose="020B0604020202020204"/>
              <a:buNone/>
            </a:pPr>
            <a:r>
              <a:rPr lang="en-US" sz="2200"/>
              <a:t>· Provides a track record of yearly students’ enrolment.</a:t>
            </a:r>
            <a:endParaRPr sz="2200"/>
          </a:p>
          <a:p>
            <a:pPr marL="457200" lvl="0" indent="-228600" algn="l" rtl="0">
              <a:lnSpc>
                <a:spcPct val="100000"/>
              </a:lnSpc>
              <a:spcBef>
                <a:spcPts val="1200"/>
              </a:spcBef>
              <a:spcAft>
                <a:spcPts val="0"/>
              </a:spcAft>
              <a:buClr>
                <a:schemeClr val="dk1"/>
              </a:buClr>
              <a:buSzPts val="1100"/>
              <a:buFont typeface="Arial" panose="020B0604020202020204"/>
              <a:buNone/>
            </a:pPr>
            <a:r>
              <a:rPr lang="en-US" sz="2200"/>
              <a:t>· Number of loses would be less compared to the manual predictions.</a:t>
            </a:r>
            <a:endParaRPr sz="2200"/>
          </a:p>
          <a:p>
            <a:pPr marL="457200" lvl="0" indent="-228600" algn="l" rtl="0">
              <a:lnSpc>
                <a:spcPct val="100000"/>
              </a:lnSpc>
              <a:spcBef>
                <a:spcPts val="1200"/>
              </a:spcBef>
              <a:spcAft>
                <a:spcPts val="0"/>
              </a:spcAft>
              <a:buClr>
                <a:schemeClr val="dk1"/>
              </a:buClr>
              <a:buSzPts val="1100"/>
              <a:buFont typeface="Arial" panose="020B0604020202020204"/>
              <a:buNone/>
            </a:pPr>
            <a:r>
              <a:rPr lang="en-US" sz="2200"/>
              <a:t>· Remuneration System will help teachers track their information efficiently.</a:t>
            </a:r>
            <a:endParaRPr sz="2200"/>
          </a:p>
          <a:p>
            <a:pPr marL="340995" lvl="0" indent="-137795" algn="l" rtl="0">
              <a:lnSpc>
                <a:spcPct val="100000"/>
              </a:lnSpc>
              <a:spcBef>
                <a:spcPts val="1200"/>
              </a:spcBef>
              <a:spcAft>
                <a:spcPts val="0"/>
              </a:spcAft>
              <a:buClr>
                <a:schemeClr val="dk1"/>
              </a:buClr>
              <a:buSzPts val="3200"/>
              <a:buNone/>
            </a:pPr>
            <a:endParaRPr sz="2200"/>
          </a:p>
        </p:txBody>
      </p:sp>
      <p:sp>
        <p:nvSpPr>
          <p:cNvPr id="191" name="Google Shape;191;p22"/>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15:35&gt;     </a:t>
            </a:r>
            <a:fld id="{00000000-1234-1234-1234-123412341234}" type="slidenum">
              <a:rPr lang="en-US"/>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3"/>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400"/>
              <a:t>Requirement Analysis and Specification : </a:t>
            </a:r>
            <a:r>
              <a:rPr lang="en-US" sz="2400" b="1"/>
              <a:t>Functional Requirements</a:t>
            </a:r>
            <a:endParaRPr sz="2400"/>
          </a:p>
        </p:txBody>
      </p:sp>
      <p:graphicFrame>
        <p:nvGraphicFramePr>
          <p:cNvPr id="197" name="Google Shape;197;p23"/>
          <p:cNvGraphicFramePr/>
          <p:nvPr>
            <p:extLst>
              <p:ext uri="{D42A27DB-BD31-4B8C-83A1-F6EECF244321}">
                <p14:modId xmlns:p14="http://schemas.microsoft.com/office/powerpoint/2010/main" val="3729844223"/>
              </p:ext>
            </p:extLst>
          </p:nvPr>
        </p:nvGraphicFramePr>
        <p:xfrm>
          <a:off x="263352" y="1091983"/>
          <a:ext cx="11593275" cy="5064693"/>
        </p:xfrm>
        <a:graphic>
          <a:graphicData uri="http://schemas.openxmlformats.org/drawingml/2006/table">
            <a:tbl>
              <a:tblPr firstRow="1" bandRow="1">
                <a:noFill/>
                <a:tableStyleId>{DC8703F1-2C0B-42E2-966B-8E0F361A058B}</a:tableStyleId>
              </a:tblPr>
              <a:tblGrid>
                <a:gridCol w="547125">
                  <a:extLst>
                    <a:ext uri="{9D8B030D-6E8A-4147-A177-3AD203B41FA5}">
                      <a16:colId xmlns:a16="http://schemas.microsoft.com/office/drawing/2014/main" val="20000"/>
                    </a:ext>
                  </a:extLst>
                </a:gridCol>
                <a:gridCol w="1829028">
                  <a:extLst>
                    <a:ext uri="{9D8B030D-6E8A-4147-A177-3AD203B41FA5}">
                      <a16:colId xmlns:a16="http://schemas.microsoft.com/office/drawing/2014/main" val="20001"/>
                    </a:ext>
                  </a:extLst>
                </a:gridCol>
                <a:gridCol w="2860272">
                  <a:extLst>
                    <a:ext uri="{9D8B030D-6E8A-4147-A177-3AD203B41FA5}">
                      <a16:colId xmlns:a16="http://schemas.microsoft.com/office/drawing/2014/main" val="20002"/>
                    </a:ext>
                  </a:extLst>
                </a:gridCol>
                <a:gridCol w="5492750">
                  <a:extLst>
                    <a:ext uri="{9D8B030D-6E8A-4147-A177-3AD203B41FA5}">
                      <a16:colId xmlns:a16="http://schemas.microsoft.com/office/drawing/2014/main" val="20003"/>
                    </a:ext>
                  </a:extLst>
                </a:gridCol>
                <a:gridCol w="864100">
                  <a:extLst>
                    <a:ext uri="{9D8B030D-6E8A-4147-A177-3AD203B41FA5}">
                      <a16:colId xmlns:a16="http://schemas.microsoft.com/office/drawing/2014/main" val="20004"/>
                    </a:ext>
                  </a:extLst>
                </a:gridCol>
              </a:tblGrid>
              <a:tr h="464375">
                <a:tc>
                  <a:txBody>
                    <a:bodyPr/>
                    <a:lstStyle/>
                    <a:p>
                      <a:pPr marL="0" marR="0" lvl="0" indent="0" algn="ctr" rtl="0">
                        <a:spcBef>
                          <a:spcPts val="0"/>
                        </a:spcBef>
                        <a:spcAft>
                          <a:spcPts val="0"/>
                        </a:spcAft>
                        <a:buNone/>
                      </a:pPr>
                      <a:r>
                        <a:rPr lang="en-US" sz="1200" b="1"/>
                        <a:t>Sr. No.</a:t>
                      </a:r>
                      <a:endParaRPr sz="1200" b="1"/>
                    </a:p>
                  </a:txBody>
                  <a:tcPr marL="91450" marR="91450" marT="45725" marB="45725"/>
                </a:tc>
                <a:tc>
                  <a:txBody>
                    <a:bodyPr/>
                    <a:lstStyle/>
                    <a:p>
                      <a:pPr marL="0" marR="0" lvl="0" indent="0" algn="ctr" rtl="0">
                        <a:spcBef>
                          <a:spcPts val="0"/>
                        </a:spcBef>
                        <a:spcAft>
                          <a:spcPts val="0"/>
                        </a:spcAft>
                        <a:buNone/>
                      </a:pPr>
                      <a:r>
                        <a:rPr lang="en-US" sz="1400" b="1" i="0" u="none" strike="noStrike">
                          <a:solidFill>
                            <a:schemeClr val="lt1"/>
                          </a:solidFill>
                          <a:latin typeface="Calibri" panose="020F0502020204030204"/>
                          <a:ea typeface="Calibri" panose="020F0502020204030204"/>
                          <a:cs typeface="Calibri" panose="020F0502020204030204"/>
                          <a:sym typeface="Calibri" panose="020F0502020204030204"/>
                        </a:rPr>
                        <a:t>Function</a:t>
                      </a:r>
                    </a:p>
                  </a:txBody>
                  <a:tcPr marL="9525" marR="9525" marT="9525" marB="0" anchor="ctr"/>
                </a:tc>
                <a:tc>
                  <a:txBody>
                    <a:bodyPr/>
                    <a:lstStyle/>
                    <a:p>
                      <a:pPr marL="0" marR="0" lvl="0" indent="0" algn="ctr" rtl="0">
                        <a:spcBef>
                          <a:spcPts val="0"/>
                        </a:spcBef>
                        <a:spcAft>
                          <a:spcPts val="0"/>
                        </a:spcAft>
                        <a:buNone/>
                      </a:pPr>
                      <a:r>
                        <a:rPr lang="en-US" sz="1400" b="1" i="0" u="none" strike="noStrike">
                          <a:solidFill>
                            <a:schemeClr val="lt1"/>
                          </a:solidFill>
                          <a:latin typeface="Calibri" panose="020F0502020204030204"/>
                          <a:ea typeface="Calibri" panose="020F0502020204030204"/>
                          <a:cs typeface="Calibri" panose="020F0502020204030204"/>
                          <a:sym typeface="Calibri" panose="020F0502020204030204"/>
                        </a:rPr>
                        <a:t>User Story</a:t>
                      </a:r>
                    </a:p>
                  </a:txBody>
                  <a:tcPr marL="9525" marR="9525" marT="9525" marB="0" anchor="ctr"/>
                </a:tc>
                <a:tc>
                  <a:txBody>
                    <a:bodyPr/>
                    <a:lstStyle/>
                    <a:p>
                      <a:pPr marL="0" marR="0" lvl="0" indent="0" algn="ctr" rtl="0">
                        <a:spcBef>
                          <a:spcPts val="0"/>
                        </a:spcBef>
                        <a:spcAft>
                          <a:spcPts val="0"/>
                        </a:spcAft>
                        <a:buNone/>
                      </a:pPr>
                      <a:r>
                        <a:rPr lang="en-US" sz="1400" b="1" i="0" u="none" strike="noStrike">
                          <a:solidFill>
                            <a:schemeClr val="lt1"/>
                          </a:solidFill>
                          <a:latin typeface="Calibri" panose="020F0502020204030204"/>
                          <a:ea typeface="Calibri" panose="020F0502020204030204"/>
                          <a:cs typeface="Calibri" panose="020F0502020204030204"/>
                          <a:sym typeface="Calibri" panose="020F0502020204030204"/>
                        </a:rPr>
                        <a:t>Requirements</a:t>
                      </a:r>
                    </a:p>
                  </a:txBody>
                  <a:tcPr marL="9525" marR="9525" marT="9525" marB="0" anchor="ctr"/>
                </a:tc>
                <a:tc>
                  <a:txBody>
                    <a:bodyPr/>
                    <a:lstStyle/>
                    <a:p>
                      <a:pPr marL="0" marR="0" lvl="0" indent="0" algn="ctr" rtl="0">
                        <a:spcBef>
                          <a:spcPts val="0"/>
                        </a:spcBef>
                        <a:spcAft>
                          <a:spcPts val="0"/>
                        </a:spcAft>
                        <a:buNone/>
                      </a:pPr>
                      <a:r>
                        <a:rPr lang="en-US" sz="1400" b="1" i="0" u="none" strike="noStrike">
                          <a:solidFill>
                            <a:schemeClr val="lt1"/>
                          </a:solidFill>
                          <a:latin typeface="Calibri" panose="020F0502020204030204"/>
                          <a:ea typeface="Calibri" panose="020F0502020204030204"/>
                          <a:cs typeface="Calibri" panose="020F0502020204030204"/>
                          <a:sym typeface="Calibri" panose="020F0502020204030204"/>
                        </a:rPr>
                        <a:t>Priority</a:t>
                      </a:r>
                    </a:p>
                  </a:txBody>
                  <a:tcPr marL="9525" marR="9525" marT="9525" marB="0" anchor="ctr"/>
                </a:tc>
                <a:extLst>
                  <a:ext uri="{0D108BD9-81ED-4DB2-BD59-A6C34878D82A}">
                    <a16:rowId xmlns:a16="http://schemas.microsoft.com/office/drawing/2014/main" val="10000"/>
                  </a:ext>
                </a:extLst>
              </a:tr>
              <a:tr h="520475">
                <a:tc>
                  <a:txBody>
                    <a:bodyPr/>
                    <a:lstStyle/>
                    <a:p>
                      <a:pPr marL="0" marR="0" lvl="0" indent="0" algn="ctr" rtl="0">
                        <a:spcBef>
                          <a:spcPts val="0"/>
                        </a:spcBef>
                        <a:spcAft>
                          <a:spcPts val="0"/>
                        </a:spcAft>
                        <a:buNone/>
                      </a:pPr>
                      <a:r>
                        <a:rPr lang="en-US" sz="1800" b="1"/>
                        <a:t>1</a:t>
                      </a:r>
                      <a:endParaRPr sz="1800" b="1"/>
                    </a:p>
                  </a:txBody>
                  <a:tcPr marL="91450" marR="91450" marT="45725" marB="45725"/>
                </a:tc>
                <a:tc>
                  <a:txBody>
                    <a:bodyPr/>
                    <a:lstStyle/>
                    <a:p>
                      <a:pPr marL="0" marR="0" lvl="0" indent="0" algn="ctr" rtl="0">
                        <a:spcBef>
                          <a:spcPts val="0"/>
                        </a:spcBef>
                        <a:spcAft>
                          <a:spcPts val="0"/>
                        </a:spcAft>
                        <a:buNone/>
                      </a:pPr>
                      <a:r>
                        <a:rPr lang="en-US" sz="1800" b="0" i="0" u="none" strike="noStrik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Login </a:t>
                      </a:r>
                    </a:p>
                  </a:txBody>
                  <a:tcPr marL="9525" marR="9525" marT="9525" marB="0" anchor="ctr"/>
                </a:tc>
                <a:tc>
                  <a:txBody>
                    <a:bodyPr/>
                    <a:lstStyle/>
                    <a:p>
                      <a:pPr marL="0" marR="0" lvl="0" indent="0" algn="l" rtl="0">
                        <a:spcBef>
                          <a:spcPts val="0"/>
                        </a:spcBef>
                        <a:spcAft>
                          <a:spcPts val="0"/>
                        </a:spcAft>
                        <a:buNone/>
                      </a:pPr>
                      <a:r>
                        <a:rPr lang="en-US" sz="1800" b="0" i="0" u="none" strike="noStrik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As an existing user, I want to be able to log into my account </a:t>
                      </a:r>
                    </a:p>
                  </a:txBody>
                  <a:tcPr marL="9525" marR="9525" marT="9525" marB="0" anchor="ctr"/>
                </a:tc>
                <a:tc>
                  <a:txBody>
                    <a:bodyPr/>
                    <a:lstStyle/>
                    <a:p>
                      <a:pPr marL="0" marR="0" lvl="0" indent="0" algn="l" rtl="0">
                        <a:spcBef>
                          <a:spcPts val="0"/>
                        </a:spcBef>
                        <a:spcAft>
                          <a:spcPts val="0"/>
                        </a:spcAft>
                        <a:buNone/>
                      </a:pPr>
                      <a:r>
                        <a:rPr lang="en-US" sz="1800" b="0" i="0" u="none" strike="noStrik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The system must allow users to log into their account by entering their college email id and password.</a:t>
                      </a:r>
                    </a:p>
                  </a:txBody>
                  <a:tcPr marL="9525" marR="9525" marT="9525" marB="0" anchor="ctr"/>
                </a:tc>
                <a:tc>
                  <a:txBody>
                    <a:bodyPr/>
                    <a:lstStyle/>
                    <a:p>
                      <a:pPr marL="0" marR="0" lvl="0" indent="0" algn="ctr" rtl="0">
                        <a:spcBef>
                          <a:spcPts val="0"/>
                        </a:spcBef>
                        <a:spcAft>
                          <a:spcPts val="0"/>
                        </a:spcAft>
                        <a:buNone/>
                      </a:pPr>
                      <a:r>
                        <a:rPr lang="en-US" sz="1800" b="0" i="0" u="none" strike="noStrike">
                          <a:solidFill>
                            <a:schemeClr val="dk1"/>
                          </a:solidFill>
                          <a:latin typeface="Times New Roman" panose="02020603050405020304"/>
                          <a:ea typeface="Times New Roman" panose="02020603050405020304"/>
                          <a:cs typeface="Times New Roman" panose="02020603050405020304"/>
                          <a:sym typeface="Times New Roman" panose="02020603050405020304"/>
                        </a:rPr>
                        <a:t>Must have</a:t>
                      </a:r>
                    </a:p>
                  </a:txBody>
                  <a:tcPr marL="9525" marR="9525" marT="9525" marB="0" anchor="ctr"/>
                </a:tc>
                <a:extLst>
                  <a:ext uri="{0D108BD9-81ED-4DB2-BD59-A6C34878D82A}">
                    <a16:rowId xmlns:a16="http://schemas.microsoft.com/office/drawing/2014/main" val="10001"/>
                  </a:ext>
                </a:extLst>
              </a:tr>
              <a:tr h="1024603">
                <a:tc>
                  <a:txBody>
                    <a:bodyPr/>
                    <a:lstStyle/>
                    <a:p>
                      <a:pPr marL="0" marR="0" lvl="0" indent="0" algn="ctr" rtl="0">
                        <a:spcBef>
                          <a:spcPts val="0"/>
                        </a:spcBef>
                        <a:spcAft>
                          <a:spcPts val="0"/>
                        </a:spcAft>
                        <a:buNone/>
                      </a:pPr>
                      <a:r>
                        <a:rPr lang="en-US" sz="1800" b="1"/>
                        <a:t>2</a:t>
                      </a:r>
                      <a:endParaRPr sz="1800" b="1"/>
                    </a:p>
                  </a:txBody>
                  <a:tcPr marL="91450" marR="91450" marT="45725" marB="45725"/>
                </a:tc>
                <a:tc>
                  <a:txBody>
                    <a:bodyPr/>
                    <a:lstStyle/>
                    <a:p>
                      <a:pPr marL="0" marR="0" lvl="0" indent="0" algn="ctr" rtl="0">
                        <a:spcBef>
                          <a:spcPts val="0"/>
                        </a:spcBef>
                        <a:spcAft>
                          <a:spcPts val="0"/>
                        </a:spcAft>
                        <a:buNone/>
                      </a:pPr>
                      <a:r>
                        <a:rPr lang="en-US" sz="1800" b="0" i="0" u="none" strike="noStrik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Upload CSV files</a:t>
                      </a:r>
                    </a:p>
                  </a:txBody>
                  <a:tcPr marL="9525" marR="9525" marT="9525" marB="0" anchor="ctr"/>
                </a:tc>
                <a:tc>
                  <a:txBody>
                    <a:bodyPr/>
                    <a:lstStyle/>
                    <a:p>
                      <a:pPr marL="0" marR="0" lvl="0" indent="0" algn="l" rtl="0">
                        <a:spcBef>
                          <a:spcPts val="0"/>
                        </a:spcBef>
                        <a:spcAft>
                          <a:spcPts val="0"/>
                        </a:spcAft>
                        <a:buNone/>
                      </a:pPr>
                      <a:r>
                        <a:rPr lang="en-US" sz="1800" b="0" i="0" u="none" strike="noStrik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As an existing user, I want to be able to upload CSV files</a:t>
                      </a:r>
                    </a:p>
                  </a:txBody>
                  <a:tcPr marL="9525" marR="9525" marT="9525" marB="0" anchor="ctr"/>
                </a:tc>
                <a:tc>
                  <a:txBody>
                    <a:bodyPr/>
                    <a:lstStyle/>
                    <a:p>
                      <a:pPr marL="0" marR="0" lvl="0" indent="0" algn="l" rtl="0">
                        <a:spcBef>
                          <a:spcPts val="0"/>
                        </a:spcBef>
                        <a:spcAft>
                          <a:spcPts val="0"/>
                        </a:spcAft>
                        <a:buNone/>
                      </a:pPr>
                      <a:r>
                        <a:rPr lang="en-US" sz="1800" b="0" i="0" u="none" strike="noStrik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The system must allow users to upload CSV files</a:t>
                      </a:r>
                    </a:p>
                  </a:txBody>
                  <a:tcPr marL="9525" marR="9525" marT="9525" marB="0" anchor="ctr"/>
                </a:tc>
                <a:tc>
                  <a:txBody>
                    <a:bodyPr/>
                    <a:lstStyle/>
                    <a:p>
                      <a:pPr marL="0" marR="0" lvl="0" indent="0" algn="ctr" rtl="0">
                        <a:spcBef>
                          <a:spcPts val="0"/>
                        </a:spcBef>
                        <a:spcAft>
                          <a:spcPts val="0"/>
                        </a:spcAft>
                        <a:buNone/>
                      </a:pPr>
                      <a:r>
                        <a:rPr lang="en-US" sz="1800" b="0" i="0" u="none" strike="noStrike">
                          <a:solidFill>
                            <a:schemeClr val="dk1"/>
                          </a:solidFill>
                          <a:latin typeface="Times New Roman" panose="02020603050405020304"/>
                          <a:ea typeface="Times New Roman" panose="02020603050405020304"/>
                          <a:cs typeface="Times New Roman" panose="02020603050405020304"/>
                          <a:sym typeface="Times New Roman" panose="02020603050405020304"/>
                        </a:rPr>
                        <a:t>Must have</a:t>
                      </a:r>
                    </a:p>
                  </a:txBody>
                  <a:tcPr marL="9525" marR="9525" marT="9525" marB="0" anchor="ctr"/>
                </a:tc>
                <a:extLst>
                  <a:ext uri="{0D108BD9-81ED-4DB2-BD59-A6C34878D82A}">
                    <a16:rowId xmlns:a16="http://schemas.microsoft.com/office/drawing/2014/main" val="10002"/>
                  </a:ext>
                </a:extLst>
              </a:tr>
              <a:tr h="376650">
                <a:tc>
                  <a:txBody>
                    <a:bodyPr/>
                    <a:lstStyle/>
                    <a:p>
                      <a:pPr marL="0" marR="0" lvl="0" indent="0" algn="ctr" rtl="0">
                        <a:spcBef>
                          <a:spcPts val="0"/>
                        </a:spcBef>
                        <a:spcAft>
                          <a:spcPts val="0"/>
                        </a:spcAft>
                        <a:buNone/>
                      </a:pPr>
                      <a:r>
                        <a:rPr lang="en-US" sz="1800" b="1"/>
                        <a:t>3</a:t>
                      </a:r>
                      <a:endParaRPr sz="1800" b="1"/>
                    </a:p>
                  </a:txBody>
                  <a:tcPr marL="91450" marR="91450" marT="45725" marB="45725"/>
                </a:tc>
                <a:tc>
                  <a:txBody>
                    <a:bodyPr/>
                    <a:lstStyle/>
                    <a:p>
                      <a:pPr marL="0" marR="0" lvl="0" indent="0" algn="ctr"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Data processing</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As an existing user, I want correctly loaded rows and columns</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The system must correctly process the information to load the columns and rows.</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ctr"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Must have</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extLst>
                  <a:ext uri="{0D108BD9-81ED-4DB2-BD59-A6C34878D82A}">
                    <a16:rowId xmlns:a16="http://schemas.microsoft.com/office/drawing/2014/main" val="10003"/>
                  </a:ext>
                </a:extLst>
              </a:tr>
              <a:tr h="376650">
                <a:tc>
                  <a:txBody>
                    <a:bodyPr/>
                    <a:lstStyle/>
                    <a:p>
                      <a:pPr marL="0" marR="0" lvl="0" indent="0" algn="ctr" rtl="0">
                        <a:spcBef>
                          <a:spcPts val="0"/>
                        </a:spcBef>
                        <a:spcAft>
                          <a:spcPts val="0"/>
                        </a:spcAft>
                        <a:buNone/>
                      </a:pPr>
                      <a:r>
                        <a:rPr lang="en-US" sz="1800" b="1"/>
                        <a:t>4</a:t>
                      </a:r>
                      <a:endParaRPr sz="1800" b="1"/>
                    </a:p>
                  </a:txBody>
                  <a:tcPr marL="91450" marR="91450" marT="45725" marB="45725"/>
                </a:tc>
                <a:tc>
                  <a:txBody>
                    <a:bodyPr/>
                    <a:lstStyle/>
                    <a:p>
                      <a:pPr marL="0" marR="0" lvl="0" indent="0" algn="ctr"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Confirmation</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If as an existing user if I don’t want to upload the data then the system must delete it</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If the user doesn’t want to upload the data, then the system must delete it</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ctr"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Must have</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extLst>
                  <a:ext uri="{0D108BD9-81ED-4DB2-BD59-A6C34878D82A}">
                    <a16:rowId xmlns:a16="http://schemas.microsoft.com/office/drawing/2014/main" val="10004"/>
                  </a:ext>
                </a:extLst>
              </a:tr>
              <a:tr h="376650">
                <a:tc>
                  <a:txBody>
                    <a:bodyPr/>
                    <a:lstStyle/>
                    <a:p>
                      <a:pPr marL="0" marR="0" lvl="0" indent="0" algn="ctr" rtl="0">
                        <a:spcBef>
                          <a:spcPts val="0"/>
                        </a:spcBef>
                        <a:spcAft>
                          <a:spcPts val="0"/>
                        </a:spcAft>
                        <a:buNone/>
                      </a:pPr>
                      <a:r>
                        <a:rPr lang="en-US" sz="1800" b="1"/>
                        <a:t>5</a:t>
                      </a:r>
                      <a:endParaRPr sz="1800" b="1"/>
                    </a:p>
                  </a:txBody>
                  <a:tcPr marL="91450" marR="91450" marT="45725" marB="45725"/>
                </a:tc>
                <a:tc>
                  <a:txBody>
                    <a:bodyPr/>
                    <a:lstStyle/>
                    <a:p>
                      <a:pPr marL="0" marR="0" lvl="0" indent="0" algn="ctr"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Data Display</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As an existing user, I want the tables containing all years of data to be shown</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The system must show the table containing all years of data</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ctr" rtl="0">
                        <a:spcBef>
                          <a:spcPts val="0"/>
                        </a:spcBef>
                        <a:spcAft>
                          <a:spcPts val="0"/>
                        </a:spcAft>
                        <a:buNone/>
                      </a:pPr>
                      <a:r>
                        <a:rPr lang="en-IN"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Must have</a:t>
                      </a:r>
                      <a:endParaRPr sz="18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extLst>
                  <a:ext uri="{0D108BD9-81ED-4DB2-BD59-A6C34878D82A}">
                    <a16:rowId xmlns:a16="http://schemas.microsoft.com/office/drawing/2014/main" val="10005"/>
                  </a:ext>
                </a:extLst>
              </a:tr>
            </a:tbl>
          </a:graphicData>
        </a:graphic>
      </p:graphicFrame>
      <p:sp>
        <p:nvSpPr>
          <p:cNvPr id="198" name="Google Shape;198;p23"/>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15:35&gt;     </a:t>
            </a:r>
            <a:fld id="{00000000-1234-1234-1234-123412341234}" type="slidenum">
              <a:rPr lang="en-US"/>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4"/>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400"/>
              <a:t>Requirement Analysis and Specification :</a:t>
            </a:r>
            <a:r>
              <a:rPr lang="en-US" sz="2400" b="1"/>
              <a:t>Non- Functional Requirements</a:t>
            </a:r>
            <a:endParaRPr sz="2400"/>
          </a:p>
        </p:txBody>
      </p:sp>
      <p:sp>
        <p:nvSpPr>
          <p:cNvPr id="204" name="Google Shape;204;p24"/>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15:35&gt;     </a:t>
            </a:r>
            <a:fld id="{00000000-1234-1234-1234-123412341234}" type="slidenum">
              <a:rPr lang="en-US"/>
              <a:t>19</a:t>
            </a:fld>
            <a:endParaRPr lang="en-US"/>
          </a:p>
        </p:txBody>
      </p:sp>
      <p:sp>
        <p:nvSpPr>
          <p:cNvPr id="205" name="Google Shape;205;p24"/>
          <p:cNvSpPr txBox="1">
            <a:spLocks noGrp="1"/>
          </p:cNvSpPr>
          <p:nvPr>
            <p:ph type="body" idx="1"/>
          </p:nvPr>
        </p:nvSpPr>
        <p:spPr>
          <a:xfrm>
            <a:off x="609600" y="1295403"/>
            <a:ext cx="10972800" cy="4830763"/>
          </a:xfrm>
          <a:prstGeom prst="rect">
            <a:avLst/>
          </a:prstGeom>
          <a:noFill/>
          <a:ln>
            <a:noFill/>
          </a:ln>
        </p:spPr>
        <p:txBody>
          <a:bodyPr spcFirstLastPara="1" wrap="square" lIns="91425" tIns="45700" rIns="91425" bIns="45700" anchor="t" anchorCtr="0">
            <a:normAutofit/>
          </a:bodyPr>
          <a:lstStyle/>
          <a:p>
            <a:pPr marL="340995" lvl="0" indent="-340995" algn="l" rtl="0">
              <a:spcBef>
                <a:spcPts val="0"/>
              </a:spcBef>
              <a:spcAft>
                <a:spcPts val="0"/>
              </a:spcAft>
              <a:buClr>
                <a:schemeClr val="dk1"/>
              </a:buClr>
              <a:buSzPct val="100000"/>
              <a:buChar char="•"/>
            </a:pPr>
            <a:r>
              <a:rPr lang="en-US" b="1" dirty="0"/>
              <a:t> Security Requirements: </a:t>
            </a:r>
            <a:r>
              <a:rPr lang="en-US" dirty="0"/>
              <a:t>Security systems need database storage just like many other applications. However, the special requirements of the security market mean that vendors must choose their database partner carefully.</a:t>
            </a:r>
          </a:p>
          <a:p>
            <a:pPr marL="340995" lvl="0" indent="-340995" algn="l" rtl="0">
              <a:spcBef>
                <a:spcPts val="0"/>
              </a:spcBef>
              <a:spcAft>
                <a:spcPts val="0"/>
              </a:spcAft>
              <a:buClr>
                <a:schemeClr val="dk1"/>
              </a:buClr>
              <a:buSzPct val="100000"/>
              <a:buChar char="•"/>
            </a:pPr>
            <a:endParaRPr lang="en-US" dirty="0"/>
          </a:p>
          <a:p>
            <a:pPr marL="340995" indent="-340995">
              <a:spcBef>
                <a:spcPts val="0"/>
              </a:spcBef>
              <a:buSzPct val="100000"/>
            </a:pPr>
            <a:r>
              <a:rPr lang="en-US" b="1" dirty="0"/>
              <a:t>AVAILABILITY: </a:t>
            </a:r>
            <a:r>
              <a:rPr lang="en-US" dirty="0"/>
              <a:t>Since we are hosting our project on the server it will be available all the time.</a:t>
            </a:r>
          </a:p>
          <a:p>
            <a:pPr marL="340995" lvl="0" indent="-340995" algn="l" rtl="0">
              <a:spcBef>
                <a:spcPts val="0"/>
              </a:spcBef>
              <a:spcAft>
                <a:spcPts val="0"/>
              </a:spcAft>
              <a:buClr>
                <a:schemeClr val="dk1"/>
              </a:buClr>
              <a:buSzPct val="100000"/>
              <a:buChar char="•"/>
            </a:pPr>
            <a:endParaRPr b="1" dirty="0"/>
          </a:p>
          <a:p>
            <a:pPr marL="340995" lvl="0" indent="-153035" algn="l" rtl="0">
              <a:spcBef>
                <a:spcPts val="590"/>
              </a:spcBef>
              <a:spcAft>
                <a:spcPts val="0"/>
              </a:spcAft>
              <a:buClr>
                <a:schemeClr val="dk1"/>
              </a:buClr>
              <a:buSzPct val="100000"/>
              <a:buNone/>
            </a:pPr>
            <a:endParaRPr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Vision and Mission (SLRTCE)</a:t>
            </a:r>
          </a:p>
        </p:txBody>
      </p:sp>
      <p:grpSp>
        <p:nvGrpSpPr>
          <p:cNvPr id="55" name="Google Shape;55;p7"/>
          <p:cNvGrpSpPr/>
          <p:nvPr/>
        </p:nvGrpSpPr>
        <p:grpSpPr>
          <a:xfrm>
            <a:off x="119336" y="1025774"/>
            <a:ext cx="11465734" cy="2258106"/>
            <a:chOff x="0" y="0"/>
            <a:chExt cx="11465734" cy="2258106"/>
          </a:xfrm>
        </p:grpSpPr>
        <p:sp>
          <p:nvSpPr>
            <p:cNvPr id="56" name="Google Shape;56;p7"/>
            <p:cNvSpPr/>
            <p:nvPr/>
          </p:nvSpPr>
          <p:spPr>
            <a:xfrm rot="10800000">
              <a:off x="1446066" y="1103"/>
              <a:ext cx="10019668" cy="2257003"/>
            </a:xfrm>
            <a:prstGeom prst="homePlate">
              <a:avLst>
                <a:gd name="adj" fmla="val 50000"/>
              </a:avLst>
            </a:prstGeom>
            <a:solidFill>
              <a:schemeClr val="accent4"/>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7"/>
            <p:cNvSpPr txBox="1"/>
            <p:nvPr/>
          </p:nvSpPr>
          <p:spPr>
            <a:xfrm>
              <a:off x="2010317" y="1103"/>
              <a:ext cx="9455417" cy="2257003"/>
            </a:xfrm>
            <a:prstGeom prst="rect">
              <a:avLst/>
            </a:prstGeom>
            <a:noFill/>
            <a:ln>
              <a:noFill/>
            </a:ln>
          </p:spPr>
          <p:txBody>
            <a:bodyPr spcFirstLastPara="1" wrap="square" lIns="995275" tIns="91425" rIns="170675" bIns="91425" anchor="ctr" anchorCtr="0">
              <a:noAutofit/>
            </a:bodyPr>
            <a:lstStyle/>
            <a:p>
              <a:pPr marL="0" marR="0" lvl="0" indent="0" algn="just" rtl="0">
                <a:lnSpc>
                  <a:spcPct val="90000"/>
                </a:lnSpc>
                <a:spcBef>
                  <a:spcPts val="0"/>
                </a:spcBef>
                <a:spcAft>
                  <a:spcPts val="0"/>
                </a:spcAft>
                <a:buNone/>
              </a:pPr>
              <a:r>
                <a:rPr lang="en-US" sz="2400">
                  <a:solidFill>
                    <a:schemeClr val="lt1"/>
                  </a:solidFill>
                  <a:latin typeface="Arial Black" panose="020B0A04020102020204"/>
                  <a:ea typeface="Arial Black" panose="020B0A04020102020204"/>
                  <a:cs typeface="Arial Black" panose="020B0A04020102020204"/>
                  <a:sym typeface="Arial Black" panose="020B0A04020102020204"/>
                </a:rPr>
                <a:t>To be a </a:t>
              </a:r>
              <a:r>
                <a:rPr lang="en-US" sz="2400">
                  <a:solidFill>
                    <a:srgbClr val="FF0000"/>
                  </a:solidFill>
                  <a:latin typeface="Arial Black" panose="020B0A04020102020204"/>
                  <a:ea typeface="Arial Black" panose="020B0A04020102020204"/>
                  <a:cs typeface="Arial Black" panose="020B0A04020102020204"/>
                  <a:sym typeface="Arial Black" panose="020B0A04020102020204"/>
                </a:rPr>
                <a:t>world class institute </a:t>
              </a:r>
              <a:r>
                <a:rPr lang="en-US" sz="2400">
                  <a:solidFill>
                    <a:schemeClr val="lt1"/>
                  </a:solidFill>
                  <a:latin typeface="Arial Black" panose="020B0A04020102020204"/>
                  <a:ea typeface="Arial Black" panose="020B0A04020102020204"/>
                  <a:cs typeface="Arial Black" panose="020B0A04020102020204"/>
                  <a:sym typeface="Arial Black" panose="020B0A04020102020204"/>
                </a:rPr>
                <a:t>and a front runner in </a:t>
              </a:r>
              <a:r>
                <a:rPr lang="en-US" sz="2400">
                  <a:solidFill>
                    <a:srgbClr val="538CD5"/>
                  </a:solidFill>
                  <a:latin typeface="Arial Black" panose="020B0A04020102020204"/>
                  <a:ea typeface="Arial Black" panose="020B0A04020102020204"/>
                  <a:cs typeface="Arial Black" panose="020B0A04020102020204"/>
                  <a:sym typeface="Arial Black" panose="020B0A04020102020204"/>
                </a:rPr>
                <a:t>educational</a:t>
              </a:r>
              <a:r>
                <a:rPr lang="en-US" sz="2400">
                  <a:solidFill>
                    <a:schemeClr val="lt1"/>
                  </a:solidFill>
                  <a:latin typeface="Arial Black" panose="020B0A04020102020204"/>
                  <a:ea typeface="Arial Black" panose="020B0A04020102020204"/>
                  <a:cs typeface="Arial Black" panose="020B0A04020102020204"/>
                  <a:sym typeface="Arial Black" panose="020B0A04020102020204"/>
                </a:rPr>
                <a:t> and </a:t>
              </a:r>
              <a:r>
                <a:rPr lang="en-US" sz="2400">
                  <a:solidFill>
                    <a:srgbClr val="FABF8E"/>
                  </a:solidFill>
                  <a:latin typeface="Arial Black" panose="020B0A04020102020204"/>
                  <a:ea typeface="Arial Black" panose="020B0A04020102020204"/>
                  <a:cs typeface="Arial Black" panose="020B0A04020102020204"/>
                  <a:sym typeface="Arial Black" panose="020B0A04020102020204"/>
                </a:rPr>
                <a:t>socioeconomic</a:t>
              </a:r>
              <a:r>
                <a:rPr lang="en-US" sz="2400">
                  <a:solidFill>
                    <a:schemeClr val="lt1"/>
                  </a:solidFill>
                  <a:latin typeface="Arial Black" panose="020B0A04020102020204"/>
                  <a:ea typeface="Arial Black" panose="020B0A04020102020204"/>
                  <a:cs typeface="Arial Black" panose="020B0A04020102020204"/>
                  <a:sym typeface="Arial Black" panose="020B0A04020102020204"/>
                </a:rPr>
                <a:t> development of the </a:t>
              </a:r>
              <a:r>
                <a:rPr lang="en-US" sz="2400">
                  <a:solidFill>
                    <a:srgbClr val="E36C09"/>
                  </a:solidFill>
                  <a:latin typeface="Arial Black" panose="020B0A04020102020204"/>
                  <a:ea typeface="Arial Black" panose="020B0A04020102020204"/>
                  <a:cs typeface="Arial Black" panose="020B0A04020102020204"/>
                  <a:sym typeface="Arial Black" panose="020B0A04020102020204"/>
                </a:rPr>
                <a:t>nation</a:t>
              </a:r>
              <a:r>
                <a:rPr lang="en-US" sz="2400">
                  <a:solidFill>
                    <a:schemeClr val="lt1"/>
                  </a:solidFill>
                  <a:latin typeface="Arial Black" panose="020B0A04020102020204"/>
                  <a:ea typeface="Arial Black" panose="020B0A04020102020204"/>
                  <a:cs typeface="Arial Black" panose="020B0A04020102020204"/>
                  <a:sym typeface="Arial Black" panose="020B0A04020102020204"/>
                </a:rPr>
                <a:t> by providing </a:t>
              </a:r>
              <a:r>
                <a:rPr lang="en-US" sz="2400">
                  <a:solidFill>
                    <a:srgbClr val="92D050"/>
                  </a:solidFill>
                  <a:latin typeface="Arial Black" panose="020B0A04020102020204"/>
                  <a:ea typeface="Arial Black" panose="020B0A04020102020204"/>
                  <a:cs typeface="Arial Black" panose="020B0A04020102020204"/>
                  <a:sym typeface="Arial Black" panose="020B0A04020102020204"/>
                </a:rPr>
                <a:t>high quality technical education </a:t>
              </a:r>
              <a:r>
                <a:rPr lang="en-US" sz="2400">
                  <a:solidFill>
                    <a:schemeClr val="lt1"/>
                  </a:solidFill>
                  <a:latin typeface="Arial Black" panose="020B0A04020102020204"/>
                  <a:ea typeface="Arial Black" panose="020B0A04020102020204"/>
                  <a:cs typeface="Arial Black" panose="020B0A04020102020204"/>
                  <a:sym typeface="Arial Black" panose="020B0A04020102020204"/>
                </a:rPr>
                <a:t>to students from all sections of society.</a:t>
              </a:r>
              <a:endParaRPr sz="2400">
                <a:solidFill>
                  <a:schemeClr val="lt1"/>
                </a:solidFill>
                <a:latin typeface="Arial Black" panose="020B0A04020102020204"/>
                <a:ea typeface="Arial Black" panose="020B0A04020102020204"/>
                <a:cs typeface="Arial Black" panose="020B0A04020102020204"/>
                <a:sym typeface="Arial Black" panose="020B0A04020102020204"/>
              </a:endParaRPr>
            </a:p>
          </p:txBody>
        </p:sp>
        <p:sp>
          <p:nvSpPr>
            <p:cNvPr id="58" name="Google Shape;58;p7"/>
            <p:cNvSpPr/>
            <p:nvPr/>
          </p:nvSpPr>
          <p:spPr>
            <a:xfrm>
              <a:off x="0" y="0"/>
              <a:ext cx="2257003" cy="2257003"/>
            </a:xfrm>
            <a:prstGeom prst="ellipse">
              <a:avLst/>
            </a:prstGeom>
            <a:blipFill rotWithShape="1">
              <a:blip r:embed="rId3"/>
              <a:stretch>
                <a:fillRect l="-7998" r="-799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7"/>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13:07&gt;     </a:t>
            </a:r>
            <a:fld id="{00000000-1234-1234-1234-123412341234}" type="slidenum">
              <a:rPr lang="en-US"/>
              <a:t>2</a:t>
            </a:fld>
            <a:endParaRPr lang="en-US"/>
          </a:p>
        </p:txBody>
      </p:sp>
      <p:grpSp>
        <p:nvGrpSpPr>
          <p:cNvPr id="60" name="Google Shape;60;p7"/>
          <p:cNvGrpSpPr/>
          <p:nvPr/>
        </p:nvGrpSpPr>
        <p:grpSpPr>
          <a:xfrm>
            <a:off x="436013" y="3575523"/>
            <a:ext cx="11533615" cy="2012749"/>
            <a:chOff x="172661" y="722587"/>
            <a:chExt cx="11533615" cy="2012749"/>
          </a:xfrm>
        </p:grpSpPr>
        <p:sp>
          <p:nvSpPr>
            <p:cNvPr id="61" name="Google Shape;61;p7"/>
            <p:cNvSpPr/>
            <p:nvPr/>
          </p:nvSpPr>
          <p:spPr>
            <a:xfrm rot="5400000">
              <a:off x="6208622" y="-2803133"/>
              <a:ext cx="1901501" cy="9093807"/>
            </a:xfrm>
            <a:prstGeom prst="round2SameRect">
              <a:avLst>
                <a:gd name="adj1" fmla="val 16667"/>
                <a:gd name="adj2" fmla="val 0"/>
              </a:avLst>
            </a:prstGeom>
            <a:solidFill>
              <a:srgbClr val="DDE5D0">
                <a:alpha val="89803"/>
              </a:srgbClr>
            </a:solidFill>
            <a:ln w="9525" cap="flat" cmpd="sng">
              <a:solidFill>
                <a:srgbClr val="DDE5D0">
                  <a:alpha val="89803"/>
                </a:srgbClr>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txBox="1"/>
            <p:nvPr/>
          </p:nvSpPr>
          <p:spPr>
            <a:xfrm>
              <a:off x="2612469" y="885844"/>
              <a:ext cx="9000983" cy="1715853"/>
            </a:xfrm>
            <a:prstGeom prst="rect">
              <a:avLst/>
            </a:prstGeom>
            <a:noFill/>
            <a:ln>
              <a:noFill/>
            </a:ln>
          </p:spPr>
          <p:txBody>
            <a:bodyPr spcFirstLastPara="1" wrap="square" lIns="247650" tIns="123825" rIns="247650" bIns="123825" anchor="ctr" anchorCtr="0">
              <a:noAutofit/>
            </a:bodyPr>
            <a:lstStyle/>
            <a:p>
              <a:pPr marL="228600" marR="0" lvl="1" indent="-228600" algn="just" rtl="0">
                <a:lnSpc>
                  <a:spcPct val="90000"/>
                </a:lnSpc>
                <a:spcBef>
                  <a:spcPts val="0"/>
                </a:spcBef>
                <a:spcAft>
                  <a:spcPts val="0"/>
                </a:spcAft>
                <a:buClr>
                  <a:schemeClr val="dk1"/>
                </a:buClr>
                <a:buSzPts val="2400"/>
                <a:buFont typeface="Arial Black" panose="020B0A04020102020204"/>
                <a:buChar char="•"/>
              </a:pPr>
              <a:r>
                <a:rPr lang="en-US" sz="2400" b="0" i="0" u="none" strike="noStrike" cap="none">
                  <a:solidFill>
                    <a:schemeClr val="dk1"/>
                  </a:solidFill>
                  <a:latin typeface="Arial Black" panose="020B0A04020102020204"/>
                  <a:ea typeface="Arial Black" panose="020B0A04020102020204"/>
                  <a:cs typeface="Arial Black" panose="020B0A04020102020204"/>
                  <a:sym typeface="Arial Black" panose="020B0A04020102020204"/>
                </a:rPr>
                <a:t>To provide superior learning experiences in a caring and conducive environment so as to empower students to be successful in life &amp; contribute positively to society. </a:t>
              </a:r>
              <a:endParaRPr sz="2400" b="0" i="0" u="none" strike="noStrike" cap="none">
                <a:solidFill>
                  <a:schemeClr val="dk1"/>
                </a:solidFill>
                <a:latin typeface="Arial Black" panose="020B0A04020102020204"/>
                <a:ea typeface="Arial Black" panose="020B0A04020102020204"/>
                <a:cs typeface="Arial Black" panose="020B0A04020102020204"/>
                <a:sym typeface="Arial Black" panose="020B0A04020102020204"/>
              </a:endParaRPr>
            </a:p>
          </p:txBody>
        </p:sp>
        <p:sp>
          <p:nvSpPr>
            <p:cNvPr id="63" name="Google Shape;63;p7"/>
            <p:cNvSpPr/>
            <p:nvPr/>
          </p:nvSpPr>
          <p:spPr>
            <a:xfrm>
              <a:off x="172661" y="722587"/>
              <a:ext cx="2712929" cy="2012749"/>
            </a:xfrm>
            <a:prstGeom prst="roundRect">
              <a:avLst>
                <a:gd name="adj" fmla="val 16667"/>
              </a:avLst>
            </a:prstGeom>
            <a:gradFill>
              <a:gsLst>
                <a:gs pos="0">
                  <a:srgbClr val="759336"/>
                </a:gs>
                <a:gs pos="80000">
                  <a:srgbClr val="99C247"/>
                </a:gs>
                <a:gs pos="100000">
                  <a:srgbClr val="9BC545"/>
                </a:gs>
              </a:gsLst>
              <a:lin ang="16200000" scaled="0"/>
            </a:gradFill>
            <a:ln>
              <a:noFill/>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txBox="1"/>
            <p:nvPr/>
          </p:nvSpPr>
          <p:spPr>
            <a:xfrm>
              <a:off x="270915" y="820841"/>
              <a:ext cx="2516421" cy="1816241"/>
            </a:xfrm>
            <a:prstGeom prst="rect">
              <a:avLst/>
            </a:prstGeom>
            <a:noFill/>
            <a:ln>
              <a:noFill/>
            </a:ln>
          </p:spPr>
          <p:txBody>
            <a:bodyPr spcFirstLastPara="1" wrap="square" lIns="152400" tIns="76200" rIns="152400" bIns="76200" anchor="ctr" anchorCtr="0">
              <a:noAutofit/>
            </a:bodyPr>
            <a:lstStyle/>
            <a:p>
              <a:pPr marL="0" marR="0" lvl="0" indent="0" algn="ctr" rtl="0">
                <a:lnSpc>
                  <a:spcPct val="90000"/>
                </a:lnSpc>
                <a:spcBef>
                  <a:spcPts val="0"/>
                </a:spcBef>
                <a:spcAft>
                  <a:spcPts val="0"/>
                </a:spcAft>
                <a:buNone/>
              </a:pPr>
              <a:r>
                <a:rPr lang="en-US" sz="4000" b="1">
                  <a:solidFill>
                    <a:schemeClr val="lt1"/>
                  </a:solidFill>
                  <a:latin typeface="Comic Sans MS" panose="030F0702030302020204"/>
                  <a:ea typeface="Comic Sans MS" panose="030F0702030302020204"/>
                  <a:cs typeface="Comic Sans MS" panose="030F0702030302020204"/>
                  <a:sym typeface="Comic Sans MS" panose="030F0702030302020204"/>
                </a:rPr>
                <a:t>Mission</a:t>
              </a:r>
              <a:endParaRPr sz="4000" b="1">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5"/>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800" b="1"/>
              <a:t>Non- Functional Requirements: Software  Quality  Attributes</a:t>
            </a:r>
            <a:endParaRPr sz="2800"/>
          </a:p>
        </p:txBody>
      </p:sp>
      <p:sp>
        <p:nvSpPr>
          <p:cNvPr id="211" name="Google Shape;211;p25"/>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13:07&gt;     </a:t>
            </a:r>
            <a:fld id="{00000000-1234-1234-1234-123412341234}" type="slidenum">
              <a:rPr lang="en-US"/>
              <a:t>20</a:t>
            </a:fld>
            <a:endParaRPr lang="en-US"/>
          </a:p>
        </p:txBody>
      </p:sp>
      <p:sp>
        <p:nvSpPr>
          <p:cNvPr id="212" name="Google Shape;212;p25"/>
          <p:cNvSpPr txBox="1">
            <a:spLocks noGrp="1"/>
          </p:cNvSpPr>
          <p:nvPr>
            <p:ph type="body" idx="1"/>
          </p:nvPr>
        </p:nvSpPr>
        <p:spPr>
          <a:xfrm>
            <a:off x="609600" y="1295403"/>
            <a:ext cx="10972800" cy="4830763"/>
          </a:xfrm>
          <a:prstGeom prst="rect">
            <a:avLst/>
          </a:prstGeom>
          <a:noFill/>
          <a:ln>
            <a:noFill/>
          </a:ln>
        </p:spPr>
        <p:txBody>
          <a:bodyPr spcFirstLastPara="1" wrap="square" lIns="91425" tIns="45700" rIns="91425" bIns="45700" anchor="t" anchorCtr="0">
            <a:normAutofit/>
          </a:bodyPr>
          <a:lstStyle/>
          <a:p>
            <a:pPr marL="340995" lvl="0" indent="-340995" algn="l" rtl="0">
              <a:spcBef>
                <a:spcPts val="640"/>
              </a:spcBef>
              <a:spcAft>
                <a:spcPts val="0"/>
              </a:spcAft>
              <a:buClr>
                <a:schemeClr val="dk1"/>
              </a:buClr>
              <a:buSzPts val="3200"/>
              <a:buChar char="•"/>
            </a:pPr>
            <a:r>
              <a:rPr lang="en-US" b="1" dirty="0"/>
              <a:t>CORRECTNESS: </a:t>
            </a:r>
            <a:r>
              <a:rPr lang="en-US" dirty="0"/>
              <a:t>The system should correctly process the database.</a:t>
            </a:r>
          </a:p>
          <a:p>
            <a:pPr marL="340995" lvl="0" indent="-340995" algn="l" rtl="0">
              <a:spcBef>
                <a:spcPts val="640"/>
              </a:spcBef>
              <a:spcAft>
                <a:spcPts val="0"/>
              </a:spcAft>
              <a:buClr>
                <a:schemeClr val="dk1"/>
              </a:buClr>
              <a:buSzPts val="3200"/>
              <a:buChar char="•"/>
            </a:pPr>
            <a:r>
              <a:rPr lang="en-US" b="1" dirty="0"/>
              <a:t>MAINTAINABILITY: </a:t>
            </a:r>
            <a:r>
              <a:rPr lang="en-US" dirty="0"/>
              <a:t>The system should maintain all the semesters table.</a:t>
            </a:r>
          </a:p>
          <a:p>
            <a:pPr marL="340995" lvl="0" indent="-340995" algn="l" rtl="0">
              <a:spcBef>
                <a:spcPts val="640"/>
              </a:spcBef>
              <a:spcAft>
                <a:spcPts val="0"/>
              </a:spcAft>
              <a:buClr>
                <a:schemeClr val="dk1"/>
              </a:buClr>
              <a:buSzPts val="3200"/>
              <a:buChar char="•"/>
            </a:pPr>
            <a:r>
              <a:rPr lang="en-US" b="1" dirty="0"/>
              <a:t>USABILITY: </a:t>
            </a:r>
            <a:r>
              <a:rPr lang="en-US" dirty="0"/>
              <a:t>The system should satisfy the maximum number of users needs.</a:t>
            </a:r>
          </a:p>
          <a:p>
            <a:pPr marL="340995" lvl="0" indent="-137795" algn="l" rtl="0">
              <a:spcBef>
                <a:spcPts val="640"/>
              </a:spcBef>
              <a:spcAft>
                <a:spcPts val="0"/>
              </a:spcAft>
              <a:buClr>
                <a:schemeClr val="dk1"/>
              </a:buClr>
              <a:buSzPts val="3200"/>
              <a:buNone/>
            </a:pP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6"/>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Feasibility study report (FSR)</a:t>
            </a:r>
          </a:p>
        </p:txBody>
      </p:sp>
      <p:graphicFrame>
        <p:nvGraphicFramePr>
          <p:cNvPr id="218" name="Google Shape;218;p26"/>
          <p:cNvGraphicFramePr/>
          <p:nvPr/>
        </p:nvGraphicFramePr>
        <p:xfrm>
          <a:off x="609600" y="1295400"/>
          <a:ext cx="10972800" cy="3845620"/>
        </p:xfrm>
        <a:graphic>
          <a:graphicData uri="http://schemas.openxmlformats.org/drawingml/2006/table">
            <a:tbl>
              <a:tblPr firstRow="1" bandRow="1">
                <a:noFill/>
                <a:tableStyleId>{DC8703F1-2C0B-42E2-966B-8E0F361A058B}</a:tableStyleId>
              </a:tblPr>
              <a:tblGrid>
                <a:gridCol w="589850">
                  <a:extLst>
                    <a:ext uri="{9D8B030D-6E8A-4147-A177-3AD203B41FA5}">
                      <a16:colId xmlns:a16="http://schemas.microsoft.com/office/drawing/2014/main" val="20000"/>
                    </a:ext>
                  </a:extLst>
                </a:gridCol>
                <a:gridCol w="1944225">
                  <a:extLst>
                    <a:ext uri="{9D8B030D-6E8A-4147-A177-3AD203B41FA5}">
                      <a16:colId xmlns:a16="http://schemas.microsoft.com/office/drawing/2014/main" val="20001"/>
                    </a:ext>
                  </a:extLst>
                </a:gridCol>
                <a:gridCol w="7128800">
                  <a:extLst>
                    <a:ext uri="{9D8B030D-6E8A-4147-A177-3AD203B41FA5}">
                      <a16:colId xmlns:a16="http://schemas.microsoft.com/office/drawing/2014/main" val="20002"/>
                    </a:ext>
                  </a:extLst>
                </a:gridCol>
                <a:gridCol w="1309925">
                  <a:extLst>
                    <a:ext uri="{9D8B030D-6E8A-4147-A177-3AD203B41FA5}">
                      <a16:colId xmlns:a16="http://schemas.microsoft.com/office/drawing/2014/main" val="20003"/>
                    </a:ext>
                  </a:extLst>
                </a:gridCol>
              </a:tblGrid>
              <a:tr h="370850">
                <a:tc>
                  <a:txBody>
                    <a:bodyPr/>
                    <a:lstStyle/>
                    <a:p>
                      <a:pPr marL="0" marR="0" lvl="0" indent="0" algn="l" rtl="0">
                        <a:spcBef>
                          <a:spcPts val="0"/>
                        </a:spcBef>
                        <a:spcAft>
                          <a:spcPts val="0"/>
                        </a:spcAft>
                        <a:buNone/>
                      </a:pPr>
                      <a:r>
                        <a:rPr lang="en-US" sz="1800"/>
                        <a:t>Sr.</a:t>
                      </a:r>
                      <a:endParaRPr sz="1800"/>
                    </a:p>
                  </a:txBody>
                  <a:tcPr marL="91450" marR="91450" marT="45725" marB="45725"/>
                </a:tc>
                <a:tc>
                  <a:txBody>
                    <a:bodyPr/>
                    <a:lstStyle/>
                    <a:p>
                      <a:pPr marL="0" marR="0" lvl="0" indent="0" algn="l" rtl="0">
                        <a:spcBef>
                          <a:spcPts val="0"/>
                        </a:spcBef>
                        <a:spcAft>
                          <a:spcPts val="0"/>
                        </a:spcAft>
                        <a:buNone/>
                      </a:pPr>
                      <a:r>
                        <a:rPr lang="en-US" sz="1800"/>
                        <a:t>Type</a:t>
                      </a:r>
                      <a:endParaRPr sz="1800"/>
                    </a:p>
                  </a:txBody>
                  <a:tcPr marL="91450" marR="91450" marT="45725" marB="45725"/>
                </a:tc>
                <a:tc>
                  <a:txBody>
                    <a:bodyPr/>
                    <a:lstStyle/>
                    <a:p>
                      <a:pPr marL="0" marR="0" lvl="0" indent="0" algn="l" rtl="0">
                        <a:spcBef>
                          <a:spcPts val="0"/>
                        </a:spcBef>
                        <a:spcAft>
                          <a:spcPts val="0"/>
                        </a:spcAft>
                        <a:buNone/>
                      </a:pPr>
                      <a:r>
                        <a:rPr lang="en-US" sz="1800"/>
                        <a:t>Description</a:t>
                      </a:r>
                      <a:endParaRPr sz="1800"/>
                    </a:p>
                  </a:txBody>
                  <a:tcPr marL="91450" marR="91450" marT="45725" marB="45725"/>
                </a:tc>
                <a:tc>
                  <a:txBody>
                    <a:bodyPr/>
                    <a:lstStyle/>
                    <a:p>
                      <a:pPr marL="0" marR="0" lvl="0" indent="0" algn="l" rtl="0">
                        <a:spcBef>
                          <a:spcPts val="0"/>
                        </a:spcBef>
                        <a:spcAft>
                          <a:spcPts val="0"/>
                        </a:spcAft>
                        <a:buNone/>
                      </a:pPr>
                      <a:r>
                        <a:rPr lang="en-US" sz="1800"/>
                        <a:t>Remark</a:t>
                      </a:r>
                      <a:endParaRPr sz="180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t>1)</a:t>
                      </a:r>
                      <a:endParaRPr sz="1800"/>
                    </a:p>
                  </a:txBody>
                  <a:tcPr marL="91450" marR="91450" marT="45725" marB="45725"/>
                </a:tc>
                <a:tc>
                  <a:txBody>
                    <a:bodyPr/>
                    <a:lstStyle/>
                    <a:p>
                      <a:pPr marL="0" marR="0" lvl="0" indent="0" algn="l" rtl="0">
                        <a:spcBef>
                          <a:spcPts val="0"/>
                        </a:spcBef>
                        <a:spcAft>
                          <a:spcPts val="0"/>
                        </a:spcAft>
                        <a:buNone/>
                      </a:pPr>
                      <a:r>
                        <a:rPr lang="en-US" sz="1800" b="1" i="0">
                          <a:solidFill>
                            <a:schemeClr val="dk1"/>
                          </a:solidFill>
                          <a:latin typeface="Calibri" panose="020F0502020204030204"/>
                          <a:ea typeface="Calibri" panose="020F0502020204030204"/>
                          <a:cs typeface="Calibri" panose="020F0502020204030204"/>
                          <a:sym typeface="Calibri" panose="020F0502020204030204"/>
                        </a:rPr>
                        <a:t>Scheduling Feasibility</a:t>
                      </a:r>
                      <a:endParaRPr sz="1800"/>
                    </a:p>
                  </a:txBody>
                  <a:tcPr marL="91450" marR="91450" marT="45725" marB="45725"/>
                </a:tc>
                <a:tc>
                  <a:txBody>
                    <a:bodyPr/>
                    <a:lstStyle/>
                    <a:p>
                      <a:pPr marL="0" marR="0" lvl="0" indent="0" algn="l" rtl="0">
                        <a:spcBef>
                          <a:spcPts val="0"/>
                        </a:spcBef>
                        <a:spcAft>
                          <a:spcPts val="0"/>
                        </a:spcAft>
                        <a:buNone/>
                      </a:pPr>
                      <a:r>
                        <a:rPr lang="en-US" sz="1800"/>
                        <a:t>The implementation of stages will be implemented in a flexible schedule.</a:t>
                      </a:r>
                      <a:endParaRPr sz="1800"/>
                    </a:p>
                  </a:txBody>
                  <a:tcPr marL="91450" marR="91450" marT="45725" marB="45725"/>
                </a:tc>
                <a:tc>
                  <a:txBody>
                    <a:bodyPr/>
                    <a:lstStyle/>
                    <a:p>
                      <a:pPr marL="0" marR="0" lvl="0" indent="0" algn="l" rtl="0">
                        <a:spcBef>
                          <a:spcPts val="0"/>
                        </a:spcBef>
                        <a:spcAft>
                          <a:spcPts val="0"/>
                        </a:spcAft>
                        <a:buNone/>
                      </a:pPr>
                      <a:r>
                        <a:rPr lang="en-US" sz="1800"/>
                        <a:t>Feasible</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t>2)</a:t>
                      </a:r>
                      <a:endParaRPr sz="1800"/>
                    </a:p>
                  </a:txBody>
                  <a:tcPr marL="91450" marR="91450" marT="45725" marB="45725"/>
                </a:tc>
                <a:tc>
                  <a:txBody>
                    <a:bodyPr/>
                    <a:lstStyle/>
                    <a:p>
                      <a:pPr marL="0" marR="0" lvl="0" indent="0" algn="l" rtl="0">
                        <a:spcBef>
                          <a:spcPts val="0"/>
                        </a:spcBef>
                        <a:spcAft>
                          <a:spcPts val="0"/>
                        </a:spcAft>
                        <a:buNone/>
                      </a:pPr>
                      <a:r>
                        <a:rPr lang="en-US" sz="1800" b="1" i="0">
                          <a:solidFill>
                            <a:schemeClr val="dk1"/>
                          </a:solidFill>
                          <a:latin typeface="Calibri" panose="020F0502020204030204"/>
                          <a:ea typeface="Calibri" panose="020F0502020204030204"/>
                          <a:cs typeface="Calibri" panose="020F0502020204030204"/>
                          <a:sym typeface="Calibri" panose="020F0502020204030204"/>
                        </a:rPr>
                        <a:t>Operational Feasibility</a:t>
                      </a:r>
                      <a:endParaRPr sz="1800"/>
                    </a:p>
                  </a:txBody>
                  <a:tcPr marL="91450" marR="91450" marT="45725" marB="45725"/>
                </a:tc>
                <a:tc>
                  <a:txBody>
                    <a:bodyPr/>
                    <a:lstStyle/>
                    <a:p>
                      <a:pPr marL="0" marR="0" lvl="0" indent="0" algn="l" rtl="0">
                        <a:spcBef>
                          <a:spcPts val="0"/>
                        </a:spcBef>
                        <a:spcAft>
                          <a:spcPts val="0"/>
                        </a:spcAft>
                        <a:buNone/>
                      </a:pPr>
                      <a:r>
                        <a:rPr lang="en-US" sz="1800"/>
                        <a:t>The application is operationally feasible because the user only needs to login using college email-id.</a:t>
                      </a:r>
                      <a:endParaRPr sz="1800"/>
                    </a:p>
                  </a:txBody>
                  <a:tcPr marL="91450" marR="91450" marT="45725" marB="45725"/>
                </a:tc>
                <a:tc>
                  <a:txBody>
                    <a:bodyPr/>
                    <a:lstStyle/>
                    <a:p>
                      <a:pPr marL="0" lvl="0" indent="0" algn="l" rtl="0">
                        <a:spcBef>
                          <a:spcPts val="0"/>
                        </a:spcBef>
                        <a:spcAft>
                          <a:spcPts val="0"/>
                        </a:spcAft>
                        <a:buClr>
                          <a:schemeClr val="dk1"/>
                        </a:buClr>
                        <a:buFont typeface="Arial" panose="020B0604020202020204"/>
                        <a:buNone/>
                      </a:pPr>
                      <a:r>
                        <a:rPr lang="en-US" sz="1800"/>
                        <a:t>Feasible</a:t>
                      </a:r>
                      <a:endParaRPr sz="1800"/>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a:t>3)</a:t>
                      </a:r>
                      <a:endParaRPr sz="1800"/>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Calibri" panose="020F0502020204030204"/>
                        <a:buNone/>
                      </a:pPr>
                      <a:r>
                        <a:rPr lang="en-US" sz="1800" b="1" i="0">
                          <a:solidFill>
                            <a:schemeClr val="dk1"/>
                          </a:solidFill>
                          <a:latin typeface="Calibri" panose="020F0502020204030204"/>
                          <a:ea typeface="Calibri" panose="020F0502020204030204"/>
                          <a:cs typeface="Calibri" panose="020F0502020204030204"/>
                          <a:sym typeface="Calibri" panose="020F0502020204030204"/>
                        </a:rPr>
                        <a:t>Legal Feasibility</a:t>
                      </a:r>
                      <a:endParaRPr sz="1800"/>
                    </a:p>
                  </a:txBody>
                  <a:tcPr marL="91450" marR="91450" marT="45725" marB="45725"/>
                </a:tc>
                <a:tc>
                  <a:txBody>
                    <a:bodyPr/>
                    <a:lstStyle/>
                    <a:p>
                      <a:pPr marL="0" marR="0" lvl="0" indent="0" algn="l" rtl="0">
                        <a:spcBef>
                          <a:spcPts val="0"/>
                        </a:spcBef>
                        <a:spcAft>
                          <a:spcPts val="0"/>
                        </a:spcAft>
                        <a:buNone/>
                      </a:pPr>
                      <a:r>
                        <a:rPr lang="en-US" sz="1800"/>
                        <a:t>We are going to use open sources and legal methods to develop the application. </a:t>
                      </a:r>
                      <a:endParaRPr sz="1800"/>
                    </a:p>
                  </a:txBody>
                  <a:tcPr marL="91450" marR="91450" marT="45725" marB="45725"/>
                </a:tc>
                <a:tc>
                  <a:txBody>
                    <a:bodyPr/>
                    <a:lstStyle/>
                    <a:p>
                      <a:pPr marL="0" lvl="0" indent="0" algn="l" rtl="0">
                        <a:spcBef>
                          <a:spcPts val="0"/>
                        </a:spcBef>
                        <a:spcAft>
                          <a:spcPts val="0"/>
                        </a:spcAft>
                        <a:buClr>
                          <a:schemeClr val="dk1"/>
                        </a:buClr>
                        <a:buFont typeface="Arial" panose="020B0604020202020204"/>
                        <a:buNone/>
                      </a:pPr>
                      <a:r>
                        <a:rPr lang="en-US" sz="1800"/>
                        <a:t>Feasible</a:t>
                      </a:r>
                      <a:endParaRPr sz="1800"/>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a:t>4)</a:t>
                      </a:r>
                      <a:endParaRPr sz="1800"/>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Calibri" panose="020F0502020204030204"/>
                        <a:buNone/>
                      </a:pPr>
                      <a:r>
                        <a:rPr lang="en-US" sz="1800" b="1" i="0">
                          <a:solidFill>
                            <a:schemeClr val="dk1"/>
                          </a:solidFill>
                          <a:latin typeface="Calibri" panose="020F0502020204030204"/>
                          <a:ea typeface="Calibri" panose="020F0502020204030204"/>
                          <a:cs typeface="Calibri" panose="020F0502020204030204"/>
                          <a:sym typeface="Calibri" panose="020F0502020204030204"/>
                        </a:rPr>
                        <a:t>Economic Feasibility</a:t>
                      </a:r>
                      <a:endParaRPr sz="1800"/>
                    </a:p>
                  </a:txBody>
                  <a:tcPr marL="91450" marR="91450" marT="45725" marB="45725"/>
                </a:tc>
                <a:tc>
                  <a:txBody>
                    <a:bodyPr/>
                    <a:lstStyle/>
                    <a:p>
                      <a:pPr marL="0" marR="0" lvl="0" indent="0" algn="l" rtl="0">
                        <a:spcBef>
                          <a:spcPts val="0"/>
                        </a:spcBef>
                        <a:spcAft>
                          <a:spcPts val="0"/>
                        </a:spcAft>
                        <a:buNone/>
                      </a:pPr>
                      <a:r>
                        <a:rPr lang="en-US" sz="1800"/>
                        <a:t>The idea is economic as we will be using open sources to develop prototype website and free cloud to store data.</a:t>
                      </a:r>
                      <a:endParaRPr sz="1800"/>
                    </a:p>
                  </a:txBody>
                  <a:tcPr marL="91450" marR="91450" marT="45725" marB="45725"/>
                </a:tc>
                <a:tc>
                  <a:txBody>
                    <a:bodyPr/>
                    <a:lstStyle/>
                    <a:p>
                      <a:pPr marL="0" lvl="0" indent="0" algn="l" rtl="0">
                        <a:spcBef>
                          <a:spcPts val="0"/>
                        </a:spcBef>
                        <a:spcAft>
                          <a:spcPts val="0"/>
                        </a:spcAft>
                        <a:buClr>
                          <a:schemeClr val="dk1"/>
                        </a:buClr>
                        <a:buFont typeface="Arial" panose="020B0604020202020204"/>
                        <a:buNone/>
                      </a:pPr>
                      <a:r>
                        <a:rPr lang="en-US" sz="1800"/>
                        <a:t>Feasible</a:t>
                      </a:r>
                      <a:endParaRPr sz="1800"/>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4"/>
                  </a:ext>
                </a:extLst>
              </a:tr>
              <a:tr h="370850">
                <a:tc>
                  <a:txBody>
                    <a:bodyPr/>
                    <a:lstStyle/>
                    <a:p>
                      <a:pPr marL="0" marR="0" lvl="0" indent="0" algn="l" rtl="0">
                        <a:spcBef>
                          <a:spcPts val="0"/>
                        </a:spcBef>
                        <a:spcAft>
                          <a:spcPts val="0"/>
                        </a:spcAft>
                        <a:buNone/>
                      </a:pPr>
                      <a:r>
                        <a:rPr lang="en-US" sz="1800"/>
                        <a:t>5)</a:t>
                      </a:r>
                      <a:endParaRPr sz="1800"/>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Calibri" panose="020F0502020204030204"/>
                        <a:buNone/>
                      </a:pPr>
                      <a:r>
                        <a:rPr lang="en-US" sz="1800" b="1" i="0">
                          <a:solidFill>
                            <a:schemeClr val="dk1"/>
                          </a:solidFill>
                          <a:latin typeface="Calibri" panose="020F0502020204030204"/>
                          <a:ea typeface="Calibri" panose="020F0502020204030204"/>
                          <a:cs typeface="Calibri" panose="020F0502020204030204"/>
                          <a:sym typeface="Calibri" panose="020F0502020204030204"/>
                        </a:rPr>
                        <a:t>Technical Feasibility</a:t>
                      </a:r>
                      <a:endParaRPr sz="1800"/>
                    </a:p>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r>
                        <a:rPr lang="en-US" sz="1800"/>
                        <a:t>The idea is very plausible because the application will be developed using open source applications which is freely available.</a:t>
                      </a:r>
                      <a:endParaRPr sz="1800"/>
                    </a:p>
                  </a:txBody>
                  <a:tcPr marL="91450" marR="91450" marT="45725" marB="45725"/>
                </a:tc>
                <a:tc>
                  <a:txBody>
                    <a:bodyPr/>
                    <a:lstStyle/>
                    <a:p>
                      <a:pPr marL="0" lvl="0" indent="0" algn="l" rtl="0">
                        <a:spcBef>
                          <a:spcPts val="0"/>
                        </a:spcBef>
                        <a:spcAft>
                          <a:spcPts val="0"/>
                        </a:spcAft>
                        <a:buClr>
                          <a:schemeClr val="dk1"/>
                        </a:buClr>
                        <a:buFont typeface="Arial" panose="020B0604020202020204"/>
                        <a:buNone/>
                      </a:pPr>
                      <a:r>
                        <a:rPr lang="en-US" sz="1800"/>
                        <a:t>Feasible</a:t>
                      </a:r>
                      <a:endParaRPr sz="1800"/>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5"/>
                  </a:ext>
                </a:extLst>
              </a:tr>
            </a:tbl>
          </a:graphicData>
        </a:graphic>
      </p:graphicFrame>
      <p:sp>
        <p:nvSpPr>
          <p:cNvPr id="219" name="Google Shape;219;p26"/>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15:34&gt;     </a:t>
            </a:r>
            <a:fld id="{00000000-1234-1234-1234-123412341234}" type="slidenum">
              <a:rPr lang="en-US"/>
              <a:t>21</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8"/>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Deliverable </a:t>
            </a:r>
          </a:p>
        </p:txBody>
      </p:sp>
      <p:sp>
        <p:nvSpPr>
          <p:cNvPr id="232" name="Google Shape;232;p28"/>
          <p:cNvSpPr txBox="1">
            <a:spLocks noGrp="1"/>
          </p:cNvSpPr>
          <p:nvPr>
            <p:ph type="body" idx="1"/>
          </p:nvPr>
        </p:nvSpPr>
        <p:spPr>
          <a:xfrm>
            <a:off x="1136225" y="1874703"/>
            <a:ext cx="10972800" cy="4830900"/>
          </a:xfrm>
          <a:prstGeom prst="rect">
            <a:avLst/>
          </a:prstGeom>
          <a:noFill/>
          <a:ln>
            <a:noFill/>
          </a:ln>
        </p:spPr>
        <p:txBody>
          <a:bodyPr spcFirstLastPara="1" wrap="square" lIns="91425" tIns="45700" rIns="91425" bIns="45700" anchor="t" anchorCtr="0">
            <a:noAutofit/>
          </a:bodyPr>
          <a:lstStyle/>
          <a:p>
            <a:pPr marL="457200" lvl="0" indent="-342900" algn="l" rtl="0">
              <a:lnSpc>
                <a:spcPct val="150000"/>
              </a:lnSpc>
              <a:spcBef>
                <a:spcPts val="0"/>
              </a:spcBef>
              <a:spcAft>
                <a:spcPts val="0"/>
              </a:spcAft>
              <a:buSzPts val="1800"/>
              <a:buChar char="•"/>
            </a:pPr>
            <a:r>
              <a:rPr lang="en-US"/>
              <a:t>WEB Application Prototype</a:t>
            </a:r>
          </a:p>
          <a:p>
            <a:pPr marL="457200" lvl="0" indent="-342900" algn="l" rtl="0">
              <a:lnSpc>
                <a:spcPct val="150000"/>
              </a:lnSpc>
              <a:spcBef>
                <a:spcPts val="0"/>
              </a:spcBef>
              <a:spcAft>
                <a:spcPts val="0"/>
              </a:spcAft>
              <a:buSzPts val="1800"/>
              <a:buChar char="•"/>
            </a:pPr>
            <a:r>
              <a:rPr lang="en-US"/>
              <a:t>Report Presentation</a:t>
            </a:r>
          </a:p>
        </p:txBody>
      </p:sp>
      <p:sp>
        <p:nvSpPr>
          <p:cNvPr id="233" name="Google Shape;233;p28"/>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15:31&gt;     </a:t>
            </a:r>
            <a:fld id="{00000000-1234-1234-1234-123412341234}" type="slidenum">
              <a:rPr lang="en-US"/>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9"/>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System Architecture Diagram</a:t>
            </a:r>
          </a:p>
        </p:txBody>
      </p:sp>
      <p:sp>
        <p:nvSpPr>
          <p:cNvPr id="239" name="Google Shape;239;p29"/>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15:27&gt;     </a:t>
            </a:r>
            <a:fld id="{00000000-1234-1234-1234-123412341234}" type="slidenum">
              <a:rPr lang="en-US"/>
              <a:t>23</a:t>
            </a:fld>
            <a:endParaRPr lang="en-US"/>
          </a:p>
        </p:txBody>
      </p:sp>
      <p:pic>
        <p:nvPicPr>
          <p:cNvPr id="240" name="Google Shape;240;p29"/>
          <p:cNvPicPr preferRelativeResize="0"/>
          <p:nvPr/>
        </p:nvPicPr>
        <p:blipFill>
          <a:blip r:embed="rId3"/>
          <a:stretch>
            <a:fillRect/>
          </a:stretch>
        </p:blipFill>
        <p:spPr>
          <a:xfrm>
            <a:off x="1462875" y="1365800"/>
            <a:ext cx="8964549" cy="44763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0"/>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b="1"/>
              <a:t> Use case diagram</a:t>
            </a:r>
          </a:p>
        </p:txBody>
      </p:sp>
      <p:sp>
        <p:nvSpPr>
          <p:cNvPr id="246" name="Google Shape;246;p30"/>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15:26&gt;     </a:t>
            </a:r>
            <a:fld id="{00000000-1234-1234-1234-123412341234}" type="slidenum">
              <a:rPr lang="en-US"/>
              <a:t>24</a:t>
            </a:fld>
            <a:endParaRPr lang="en-US"/>
          </a:p>
        </p:txBody>
      </p:sp>
      <p:pic>
        <p:nvPicPr>
          <p:cNvPr id="247" name="Google Shape;247;p30"/>
          <p:cNvPicPr preferRelativeResize="0"/>
          <p:nvPr/>
        </p:nvPicPr>
        <p:blipFill>
          <a:blip r:embed="rId3"/>
          <a:stretch>
            <a:fillRect/>
          </a:stretch>
        </p:blipFill>
        <p:spPr>
          <a:xfrm>
            <a:off x="2336800" y="1371600"/>
            <a:ext cx="6553200" cy="46005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1"/>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Data Flow diagram Level-0</a:t>
            </a:r>
          </a:p>
        </p:txBody>
      </p:sp>
      <p:sp>
        <p:nvSpPr>
          <p:cNvPr id="253" name="Google Shape;253;p31"/>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15:25&gt;     </a:t>
            </a:r>
            <a:fld id="{00000000-1234-1234-1234-123412341234}" type="slidenum">
              <a:rPr lang="en-US"/>
              <a:t>25</a:t>
            </a:fld>
            <a:endParaRPr lang="en-US"/>
          </a:p>
        </p:txBody>
      </p:sp>
      <p:pic>
        <p:nvPicPr>
          <p:cNvPr id="254" name="Google Shape;254;p31"/>
          <p:cNvPicPr preferRelativeResize="0"/>
          <p:nvPr/>
        </p:nvPicPr>
        <p:blipFill>
          <a:blip r:embed="rId3"/>
          <a:stretch>
            <a:fillRect/>
          </a:stretch>
        </p:blipFill>
        <p:spPr>
          <a:xfrm>
            <a:off x="1743775" y="2071450"/>
            <a:ext cx="8812425" cy="29257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2"/>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Class Diagram</a:t>
            </a:r>
          </a:p>
        </p:txBody>
      </p:sp>
      <p:sp>
        <p:nvSpPr>
          <p:cNvPr id="260" name="Google Shape;260;p32"/>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15:24&gt;     </a:t>
            </a:r>
            <a:fld id="{00000000-1234-1234-1234-123412341234}" type="slidenum">
              <a:rPr lang="en-US"/>
              <a:t>26</a:t>
            </a:fld>
            <a:endParaRPr lang="en-US"/>
          </a:p>
        </p:txBody>
      </p:sp>
      <p:pic>
        <p:nvPicPr>
          <p:cNvPr id="5" name="Picture 4">
            <a:extLst>
              <a:ext uri="{FF2B5EF4-FFF2-40B4-BE49-F238E27FC236}">
                <a16:creationId xmlns:a16="http://schemas.microsoft.com/office/drawing/2014/main" id="{D149D995-DB25-153D-785A-42AAA4B9DB85}"/>
              </a:ext>
            </a:extLst>
          </p:cNvPr>
          <p:cNvPicPr>
            <a:picLocks noChangeAspect="1"/>
          </p:cNvPicPr>
          <p:nvPr/>
        </p:nvPicPr>
        <p:blipFill>
          <a:blip r:embed="rId3"/>
          <a:stretch>
            <a:fillRect/>
          </a:stretch>
        </p:blipFill>
        <p:spPr>
          <a:xfrm>
            <a:off x="2242022" y="1082563"/>
            <a:ext cx="6581467" cy="4692873"/>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3"/>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b="1"/>
              <a:t>Activity Diagram</a:t>
            </a:r>
          </a:p>
        </p:txBody>
      </p:sp>
      <p:sp>
        <p:nvSpPr>
          <p:cNvPr id="267" name="Google Shape;267;p33"/>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15:22&gt;     </a:t>
            </a:r>
            <a:fld id="{00000000-1234-1234-1234-123412341234}" type="slidenum">
              <a:rPr lang="en-US"/>
              <a:t>27</a:t>
            </a:fld>
            <a:endParaRPr lang="en-US"/>
          </a:p>
        </p:txBody>
      </p:sp>
      <p:pic>
        <p:nvPicPr>
          <p:cNvPr id="7" name="Picture 6">
            <a:extLst>
              <a:ext uri="{FF2B5EF4-FFF2-40B4-BE49-F238E27FC236}">
                <a16:creationId xmlns:a16="http://schemas.microsoft.com/office/drawing/2014/main" id="{A544FBD1-047D-B54C-4536-C1B2AFDEABCF}"/>
              </a:ext>
            </a:extLst>
          </p:cNvPr>
          <p:cNvPicPr>
            <a:picLocks noChangeAspect="1"/>
          </p:cNvPicPr>
          <p:nvPr/>
        </p:nvPicPr>
        <p:blipFill>
          <a:blip r:embed="rId3"/>
          <a:stretch>
            <a:fillRect/>
          </a:stretch>
        </p:blipFill>
        <p:spPr>
          <a:xfrm>
            <a:off x="3711362" y="968417"/>
            <a:ext cx="3726386" cy="5443334"/>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4"/>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b="1"/>
              <a:t>Sequence Diagram</a:t>
            </a:r>
          </a:p>
        </p:txBody>
      </p:sp>
      <p:sp>
        <p:nvSpPr>
          <p:cNvPr id="274" name="Google Shape;274;p34"/>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15:22&gt;     </a:t>
            </a:r>
            <a:fld id="{00000000-1234-1234-1234-123412341234}" type="slidenum">
              <a:rPr lang="en-US"/>
              <a:t>28</a:t>
            </a:fld>
            <a:endParaRPr lang="en-US"/>
          </a:p>
        </p:txBody>
      </p:sp>
      <p:pic>
        <p:nvPicPr>
          <p:cNvPr id="275" name="Google Shape;275;p34"/>
          <p:cNvPicPr preferRelativeResize="0"/>
          <p:nvPr/>
        </p:nvPicPr>
        <p:blipFill>
          <a:blip r:embed="rId3"/>
          <a:stretch>
            <a:fillRect/>
          </a:stretch>
        </p:blipFill>
        <p:spPr>
          <a:xfrm>
            <a:off x="1821850" y="1219200"/>
            <a:ext cx="8944949" cy="46983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5"/>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b="1"/>
              <a:t>ER Model/Diagram</a:t>
            </a:r>
          </a:p>
        </p:txBody>
      </p:sp>
      <p:sp>
        <p:nvSpPr>
          <p:cNvPr id="281" name="Google Shape;281;p35"/>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15:17&gt;     </a:t>
            </a:r>
            <a:fld id="{00000000-1234-1234-1234-123412341234}" type="slidenum">
              <a:rPr lang="en-US"/>
              <a:t>29</a:t>
            </a:fld>
            <a:endParaRPr lang="en-US"/>
          </a:p>
        </p:txBody>
      </p:sp>
      <p:pic>
        <p:nvPicPr>
          <p:cNvPr id="282" name="Google Shape;282;p35"/>
          <p:cNvPicPr preferRelativeResize="0"/>
          <p:nvPr/>
        </p:nvPicPr>
        <p:blipFill rotWithShape="1">
          <a:blip r:embed="rId3"/>
          <a:srcRect l="3314" r="6139" b="1584"/>
          <a:stretch>
            <a:fillRect/>
          </a:stretch>
        </p:blipFill>
        <p:spPr>
          <a:xfrm>
            <a:off x="631975" y="1079025"/>
            <a:ext cx="10950424" cy="533143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8"/>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Vision and Mission (CS)</a:t>
            </a:r>
          </a:p>
        </p:txBody>
      </p:sp>
      <p:grpSp>
        <p:nvGrpSpPr>
          <p:cNvPr id="70" name="Google Shape;70;p8"/>
          <p:cNvGrpSpPr/>
          <p:nvPr/>
        </p:nvGrpSpPr>
        <p:grpSpPr>
          <a:xfrm>
            <a:off x="575921" y="1147050"/>
            <a:ext cx="10619558" cy="1467122"/>
            <a:chOff x="456585" y="0"/>
            <a:chExt cx="10619558" cy="1467122"/>
          </a:xfrm>
        </p:grpSpPr>
        <p:sp>
          <p:nvSpPr>
            <p:cNvPr id="71" name="Google Shape;71;p8"/>
            <p:cNvSpPr/>
            <p:nvPr/>
          </p:nvSpPr>
          <p:spPr>
            <a:xfrm rot="10800000">
              <a:off x="1124741" y="0"/>
              <a:ext cx="9951402" cy="1467122"/>
            </a:xfrm>
            <a:prstGeom prst="homePlate">
              <a:avLst>
                <a:gd name="adj" fmla="val 50000"/>
              </a:avLst>
            </a:prstGeom>
            <a:solidFill>
              <a:schemeClr val="accent4"/>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txBox="1"/>
            <p:nvPr/>
          </p:nvSpPr>
          <p:spPr>
            <a:xfrm>
              <a:off x="1491521" y="0"/>
              <a:ext cx="9584622" cy="1467122"/>
            </a:xfrm>
            <a:prstGeom prst="rect">
              <a:avLst/>
            </a:prstGeom>
            <a:noFill/>
            <a:ln>
              <a:noFill/>
            </a:ln>
          </p:spPr>
          <p:txBody>
            <a:bodyPr spcFirstLastPara="1" wrap="square" lIns="646950" tIns="60950" rIns="113775" bIns="60950" anchor="ctr" anchorCtr="0">
              <a:noAutofit/>
            </a:bodyPr>
            <a:lstStyle/>
            <a:p>
              <a:pPr marL="0" marR="0" lvl="0" indent="0" algn="just" rtl="0">
                <a:lnSpc>
                  <a:spcPct val="90000"/>
                </a:lnSpc>
                <a:spcBef>
                  <a:spcPts val="0"/>
                </a:spcBef>
                <a:spcAft>
                  <a:spcPts val="0"/>
                </a:spcAft>
                <a:buNone/>
              </a:pPr>
              <a:r>
                <a:rPr lang="en-US" sz="1600">
                  <a:solidFill>
                    <a:schemeClr val="lt1"/>
                  </a:solidFill>
                  <a:latin typeface="Arial Black" panose="020B0A04020102020204"/>
                  <a:ea typeface="Arial Black" panose="020B0A04020102020204"/>
                  <a:cs typeface="Arial Black" panose="020B0A04020102020204"/>
                  <a:sym typeface="Arial Black" panose="020B0A04020102020204"/>
                </a:rPr>
                <a:t>To be a department of high repute </a:t>
              </a:r>
              <a:r>
                <a:rPr lang="en-US" sz="1600">
                  <a:solidFill>
                    <a:schemeClr val="accent3"/>
                  </a:solidFill>
                  <a:latin typeface="Arial Black" panose="020B0A04020102020204"/>
                  <a:ea typeface="Arial Black" panose="020B0A04020102020204"/>
                  <a:cs typeface="Arial Black" panose="020B0A04020102020204"/>
                  <a:sym typeface="Arial Black" panose="020B0A04020102020204"/>
                </a:rPr>
                <a:t>focused on quality education</a:t>
              </a:r>
              <a:r>
                <a:rPr lang="en-US" sz="1600">
                  <a:solidFill>
                    <a:schemeClr val="lt1"/>
                  </a:solidFill>
                  <a:latin typeface="Arial Black" panose="020B0A04020102020204"/>
                  <a:ea typeface="Arial Black" panose="020B0A04020102020204"/>
                  <a:cs typeface="Arial Black" panose="020B0A04020102020204"/>
                  <a:sym typeface="Arial Black" panose="020B0A04020102020204"/>
                </a:rPr>
                <a:t>, </a:t>
              </a:r>
              <a:r>
                <a:rPr lang="en-US" sz="1600">
                  <a:solidFill>
                    <a:srgbClr val="B6DDE7"/>
                  </a:solidFill>
                  <a:latin typeface="Arial Black" panose="020B0A04020102020204"/>
                  <a:ea typeface="Arial Black" panose="020B0A04020102020204"/>
                  <a:cs typeface="Arial Black" panose="020B0A04020102020204"/>
                  <a:sym typeface="Arial Black" panose="020B0A04020102020204"/>
                </a:rPr>
                <a:t>training</a:t>
              </a:r>
              <a:r>
                <a:rPr lang="en-US" sz="1600">
                  <a:solidFill>
                    <a:schemeClr val="lt1"/>
                  </a:solidFill>
                  <a:latin typeface="Arial Black" panose="020B0A04020102020204"/>
                  <a:ea typeface="Arial Black" panose="020B0A04020102020204"/>
                  <a:cs typeface="Arial Black" panose="020B0A04020102020204"/>
                  <a:sym typeface="Arial Black" panose="020B0A04020102020204"/>
                </a:rPr>
                <a:t> and </a:t>
              </a:r>
              <a:r>
                <a:rPr lang="en-US" sz="1600">
                  <a:solidFill>
                    <a:srgbClr val="FFFF00"/>
                  </a:solidFill>
                  <a:latin typeface="Arial Black" panose="020B0A04020102020204"/>
                  <a:ea typeface="Arial Black" panose="020B0A04020102020204"/>
                  <a:cs typeface="Arial Black" panose="020B0A04020102020204"/>
                  <a:sym typeface="Arial Black" panose="020B0A04020102020204"/>
                </a:rPr>
                <a:t>skill development </a:t>
              </a:r>
              <a:r>
                <a:rPr lang="en-US" sz="1600">
                  <a:solidFill>
                    <a:schemeClr val="lt1"/>
                  </a:solidFill>
                  <a:latin typeface="Arial Black" panose="020B0A04020102020204"/>
                  <a:ea typeface="Arial Black" panose="020B0A04020102020204"/>
                  <a:cs typeface="Arial Black" panose="020B0A04020102020204"/>
                  <a:sym typeface="Arial Black" panose="020B0A04020102020204"/>
                </a:rPr>
                <a:t>in the field of computer engineering to </a:t>
              </a:r>
              <a:r>
                <a:rPr lang="en-US" sz="1600">
                  <a:solidFill>
                    <a:schemeClr val="accent3"/>
                  </a:solidFill>
                  <a:latin typeface="Arial Black" panose="020B0A04020102020204"/>
                  <a:ea typeface="Arial Black" panose="020B0A04020102020204"/>
                  <a:cs typeface="Arial Black" panose="020B0A04020102020204"/>
                  <a:sym typeface="Arial Black" panose="020B0A04020102020204"/>
                </a:rPr>
                <a:t>prepare professionals </a:t>
              </a:r>
              <a:r>
                <a:rPr lang="en-US" sz="1600">
                  <a:solidFill>
                    <a:schemeClr val="lt1"/>
                  </a:solidFill>
                  <a:latin typeface="Arial Black" panose="020B0A04020102020204"/>
                  <a:ea typeface="Arial Black" panose="020B0A04020102020204"/>
                  <a:cs typeface="Arial Black" panose="020B0A04020102020204"/>
                  <a:sym typeface="Arial Black" panose="020B0A04020102020204"/>
                </a:rPr>
                <a:t>and </a:t>
              </a:r>
              <a:r>
                <a:rPr lang="en-US" sz="1600">
                  <a:solidFill>
                    <a:srgbClr val="D99593"/>
                  </a:solidFill>
                  <a:latin typeface="Arial Black" panose="020B0A04020102020204"/>
                  <a:ea typeface="Arial Black" panose="020B0A04020102020204"/>
                  <a:cs typeface="Arial Black" panose="020B0A04020102020204"/>
                  <a:sym typeface="Arial Black" panose="020B0A04020102020204"/>
                </a:rPr>
                <a:t>entrepreneurs</a:t>
              </a:r>
              <a:r>
                <a:rPr lang="en-US" sz="1600">
                  <a:solidFill>
                    <a:schemeClr val="lt1"/>
                  </a:solidFill>
                  <a:latin typeface="Arial Black" panose="020B0A04020102020204"/>
                  <a:ea typeface="Arial Black" panose="020B0A04020102020204"/>
                  <a:cs typeface="Arial Black" panose="020B0A04020102020204"/>
                  <a:sym typeface="Arial Black" panose="020B0A04020102020204"/>
                </a:rPr>
                <a:t> of high caliber with human values to serve our </a:t>
              </a:r>
              <a:r>
                <a:rPr lang="en-US" sz="1600">
                  <a:solidFill>
                    <a:schemeClr val="accent3"/>
                  </a:solidFill>
                  <a:latin typeface="Arial Black" panose="020B0A04020102020204"/>
                  <a:ea typeface="Arial Black" panose="020B0A04020102020204"/>
                  <a:cs typeface="Arial Black" panose="020B0A04020102020204"/>
                  <a:sym typeface="Arial Black" panose="020B0A04020102020204"/>
                </a:rPr>
                <a:t>nation</a:t>
              </a:r>
              <a:r>
                <a:rPr lang="en-US" sz="1600">
                  <a:solidFill>
                    <a:schemeClr val="lt1"/>
                  </a:solidFill>
                  <a:latin typeface="Arial Black" panose="020B0A04020102020204"/>
                  <a:ea typeface="Arial Black" panose="020B0A04020102020204"/>
                  <a:cs typeface="Arial Black" panose="020B0A04020102020204"/>
                  <a:sym typeface="Arial Black" panose="020B0A04020102020204"/>
                </a:rPr>
                <a:t> and </a:t>
              </a:r>
              <a:r>
                <a:rPr lang="en-US" sz="1600">
                  <a:solidFill>
                    <a:srgbClr val="FABF8E"/>
                  </a:solidFill>
                  <a:latin typeface="Arial Black" panose="020B0A04020102020204"/>
                  <a:ea typeface="Arial Black" panose="020B0A04020102020204"/>
                  <a:cs typeface="Arial Black" panose="020B0A04020102020204"/>
                  <a:sym typeface="Arial Black" panose="020B0A04020102020204"/>
                </a:rPr>
                <a:t>globe</a:t>
              </a:r>
              <a:r>
                <a:rPr lang="en-US" sz="1600">
                  <a:solidFill>
                    <a:schemeClr val="lt1"/>
                  </a:solidFill>
                  <a:latin typeface="Arial Black" panose="020B0A04020102020204"/>
                  <a:ea typeface="Arial Black" panose="020B0A04020102020204"/>
                  <a:cs typeface="Arial Black" panose="020B0A04020102020204"/>
                  <a:sym typeface="Arial Black" panose="020B0A04020102020204"/>
                </a:rPr>
                <a:t>.</a:t>
              </a:r>
              <a:endParaRPr sz="1600">
                <a:solidFill>
                  <a:schemeClr val="lt1"/>
                </a:solidFill>
                <a:latin typeface="Arial Black" panose="020B0A04020102020204"/>
                <a:ea typeface="Arial Black" panose="020B0A04020102020204"/>
                <a:cs typeface="Arial Black" panose="020B0A04020102020204"/>
                <a:sym typeface="Arial Black" panose="020B0A04020102020204"/>
              </a:endParaRPr>
            </a:p>
          </p:txBody>
        </p:sp>
        <p:sp>
          <p:nvSpPr>
            <p:cNvPr id="73" name="Google Shape;73;p8"/>
            <p:cNvSpPr/>
            <p:nvPr/>
          </p:nvSpPr>
          <p:spPr>
            <a:xfrm>
              <a:off x="456585" y="0"/>
              <a:ext cx="1467122" cy="1467122"/>
            </a:xfrm>
            <a:prstGeom prst="ellipse">
              <a:avLst/>
            </a:prstGeom>
            <a:blipFill rotWithShape="1">
              <a:blip r:embed="rId3"/>
              <a:stretch>
                <a:fillRect l="-7998" r="-7999"/>
              </a:stretch>
            </a:blip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8"/>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13:07&gt;     </a:t>
            </a:r>
            <a:fld id="{00000000-1234-1234-1234-123412341234}" type="slidenum">
              <a:rPr lang="en-US"/>
              <a:t>3</a:t>
            </a:fld>
            <a:endParaRPr lang="en-US"/>
          </a:p>
        </p:txBody>
      </p:sp>
      <p:grpSp>
        <p:nvGrpSpPr>
          <p:cNvPr id="75" name="Google Shape;75;p8"/>
          <p:cNvGrpSpPr/>
          <p:nvPr/>
        </p:nvGrpSpPr>
        <p:grpSpPr>
          <a:xfrm>
            <a:off x="551408" y="2735443"/>
            <a:ext cx="11305231" cy="3483729"/>
            <a:chOff x="288056" y="751668"/>
            <a:chExt cx="11305231" cy="3483729"/>
          </a:xfrm>
        </p:grpSpPr>
        <p:sp>
          <p:nvSpPr>
            <p:cNvPr id="76" name="Google Shape;76;p8"/>
            <p:cNvSpPr/>
            <p:nvPr/>
          </p:nvSpPr>
          <p:spPr>
            <a:xfrm rot="5400000">
              <a:off x="5590975" y="-1814083"/>
              <a:ext cx="3399506" cy="8605118"/>
            </a:xfrm>
            <a:prstGeom prst="round2SameRect">
              <a:avLst>
                <a:gd name="adj1" fmla="val 16667"/>
                <a:gd name="adj2" fmla="val 0"/>
              </a:avLst>
            </a:prstGeom>
            <a:solidFill>
              <a:srgbClr val="DDE5D0">
                <a:alpha val="89803"/>
              </a:srgbClr>
            </a:solidFill>
            <a:ln w="9525" cap="flat" cmpd="sng">
              <a:solidFill>
                <a:srgbClr val="DDE5D0">
                  <a:alpha val="89803"/>
                </a:srgbClr>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txBox="1"/>
            <p:nvPr/>
          </p:nvSpPr>
          <p:spPr>
            <a:xfrm>
              <a:off x="2988169" y="954673"/>
              <a:ext cx="8439168" cy="3067606"/>
            </a:xfrm>
            <a:prstGeom prst="rect">
              <a:avLst/>
            </a:prstGeom>
            <a:noFill/>
            <a:ln>
              <a:noFill/>
            </a:ln>
          </p:spPr>
          <p:txBody>
            <a:bodyPr spcFirstLastPara="1" wrap="square" lIns="247650" tIns="123825" rIns="247650" bIns="123825" anchor="ctr" anchorCtr="0">
              <a:noAutofit/>
            </a:bodyPr>
            <a:lstStyle/>
            <a:p>
              <a:pPr marL="171450" marR="0" lvl="1" indent="-171450" algn="just" rtl="0">
                <a:lnSpc>
                  <a:spcPct val="90000"/>
                </a:lnSpc>
                <a:spcBef>
                  <a:spcPts val="0"/>
                </a:spcBef>
                <a:spcAft>
                  <a:spcPts val="0"/>
                </a:spcAft>
                <a:buClr>
                  <a:schemeClr val="dk1"/>
                </a:buClr>
                <a:buSzPts val="1600"/>
                <a:buFont typeface="Comic Sans MS" panose="030F0702030302020204"/>
                <a:buChar char="•"/>
              </a:pPr>
              <a:r>
                <a:rPr lang="en-US"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M1: To provide fertile academic environment for the development of skilled professionals and empowered with knowledge, skills, values, and confidence to take the leadership role and to bridge the gap between industry institute and society in the field of Computer engineering.</a:t>
              </a:r>
              <a:endParaRPr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a:p>
              <a:pPr marL="171450" marR="0" lvl="1" indent="-171450" algn="just" rtl="0">
                <a:lnSpc>
                  <a:spcPct val="90000"/>
                </a:lnSpc>
                <a:spcBef>
                  <a:spcPts val="240"/>
                </a:spcBef>
                <a:spcAft>
                  <a:spcPts val="0"/>
                </a:spcAft>
                <a:buClr>
                  <a:schemeClr val="dk1"/>
                </a:buClr>
                <a:buSzPts val="1600"/>
                <a:buFont typeface="Comic Sans MS" panose="030F0702030302020204"/>
                <a:buChar char="•"/>
              </a:pPr>
              <a:r>
                <a:rPr lang="en-US"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M2: To promote caring and interactive teaching practices in a rejoicing learning ambience with richly supported modern educational tools and techniques.</a:t>
              </a:r>
              <a:endParaRPr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a:p>
              <a:pPr marL="171450" marR="0" lvl="1" indent="-171450" algn="just" rtl="0">
                <a:lnSpc>
                  <a:spcPct val="90000"/>
                </a:lnSpc>
                <a:spcBef>
                  <a:spcPts val="240"/>
                </a:spcBef>
                <a:spcAft>
                  <a:spcPts val="0"/>
                </a:spcAft>
                <a:buClr>
                  <a:schemeClr val="dk1"/>
                </a:buClr>
                <a:buSzPts val="1600"/>
                <a:buFont typeface="Comic Sans MS" panose="030F0702030302020204"/>
                <a:buChar char="•"/>
              </a:pPr>
              <a:r>
                <a:rPr lang="en-US"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M3: To enhance and revitalize research culture to provide practical exposure and to establish synergy between teaching and research and make it an enabler for speedy progress.</a:t>
              </a:r>
              <a:endParaRPr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a:p>
              <a:pPr marL="171450" marR="0" lvl="1" indent="-171450" algn="just" rtl="0">
                <a:lnSpc>
                  <a:spcPct val="90000"/>
                </a:lnSpc>
                <a:spcBef>
                  <a:spcPts val="240"/>
                </a:spcBef>
                <a:spcAft>
                  <a:spcPts val="0"/>
                </a:spcAft>
                <a:buClr>
                  <a:schemeClr val="dk1"/>
                </a:buClr>
                <a:buSzPts val="1600"/>
                <a:buFont typeface="Comic Sans MS" panose="030F0702030302020204"/>
                <a:buChar char="•"/>
              </a:pPr>
              <a:r>
                <a:rPr lang="en-US"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M4: To pursue intensification of soft skills and personality development through interplay of achievers of all segments of our society.</a:t>
              </a:r>
              <a:endParaRPr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a:p>
              <a:pPr marL="171450" marR="0" lvl="1" indent="-171450" algn="just" rtl="0">
                <a:lnSpc>
                  <a:spcPct val="90000"/>
                </a:lnSpc>
                <a:spcBef>
                  <a:spcPts val="240"/>
                </a:spcBef>
                <a:spcAft>
                  <a:spcPts val="0"/>
                </a:spcAft>
                <a:buClr>
                  <a:schemeClr val="dk1"/>
                </a:buClr>
                <a:buSzPts val="1600"/>
                <a:buFont typeface="Comic Sans MS" panose="030F0702030302020204"/>
                <a:buChar char="•"/>
              </a:pPr>
              <a:r>
                <a:rPr lang="en-US"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M5: To provide human values to students by promoting lifelong learning ability.</a:t>
              </a:r>
              <a:endParaRPr sz="16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p:txBody>
        </p:sp>
        <p:sp>
          <p:nvSpPr>
            <p:cNvPr id="78" name="Google Shape;78;p8"/>
            <p:cNvSpPr/>
            <p:nvPr/>
          </p:nvSpPr>
          <p:spPr>
            <a:xfrm>
              <a:off x="288056" y="751668"/>
              <a:ext cx="2986020" cy="3483729"/>
            </a:xfrm>
            <a:prstGeom prst="roundRect">
              <a:avLst>
                <a:gd name="adj" fmla="val 16667"/>
              </a:avLst>
            </a:prstGeom>
            <a:gradFill>
              <a:gsLst>
                <a:gs pos="0">
                  <a:srgbClr val="759336"/>
                </a:gs>
                <a:gs pos="80000">
                  <a:srgbClr val="99C247"/>
                </a:gs>
                <a:gs pos="100000">
                  <a:srgbClr val="9BC545"/>
                </a:gs>
              </a:gsLst>
              <a:lin ang="16200000" scaled="0"/>
            </a:gradFill>
            <a:ln>
              <a:noFill/>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txBox="1"/>
            <p:nvPr/>
          </p:nvSpPr>
          <p:spPr>
            <a:xfrm>
              <a:off x="433821" y="897433"/>
              <a:ext cx="2694490" cy="3192199"/>
            </a:xfrm>
            <a:prstGeom prst="rect">
              <a:avLst/>
            </a:prstGeom>
            <a:noFill/>
            <a:ln>
              <a:noFill/>
            </a:ln>
          </p:spPr>
          <p:txBody>
            <a:bodyPr spcFirstLastPara="1" wrap="square" lIns="152400" tIns="76200" rIns="152400" bIns="76200" anchor="ctr" anchorCtr="0">
              <a:noAutofit/>
            </a:bodyPr>
            <a:lstStyle/>
            <a:p>
              <a:pPr marL="0" marR="0" lvl="0" indent="0" algn="ctr" rtl="0">
                <a:lnSpc>
                  <a:spcPct val="90000"/>
                </a:lnSpc>
                <a:spcBef>
                  <a:spcPts val="0"/>
                </a:spcBef>
                <a:spcAft>
                  <a:spcPts val="0"/>
                </a:spcAft>
                <a:buNone/>
              </a:pPr>
              <a:r>
                <a:rPr lang="en-US" sz="4000" b="1">
                  <a:solidFill>
                    <a:schemeClr val="lt1"/>
                  </a:solidFill>
                  <a:latin typeface="Comic Sans MS" panose="030F0702030302020204"/>
                  <a:ea typeface="Comic Sans MS" panose="030F0702030302020204"/>
                  <a:cs typeface="Comic Sans MS" panose="030F0702030302020204"/>
                  <a:sym typeface="Comic Sans MS" panose="030F0702030302020204"/>
                </a:rPr>
                <a:t>Mission</a:t>
              </a:r>
              <a:endParaRPr sz="4000" b="1">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1B6BA-FA3E-E22E-D19B-2C5DFD991F48}"/>
              </a:ext>
            </a:extLst>
          </p:cNvPr>
          <p:cNvSpPr>
            <a:spLocks noGrp="1"/>
          </p:cNvSpPr>
          <p:nvPr>
            <p:ph type="title"/>
          </p:nvPr>
        </p:nvSpPr>
        <p:spPr/>
        <p:txBody>
          <a:bodyPr/>
          <a:lstStyle/>
          <a:p>
            <a:r>
              <a:rPr lang="en-US" b="1" dirty="0"/>
              <a:t>Pseudocode for each module</a:t>
            </a:r>
            <a:endParaRPr lang="en-IN" dirty="0"/>
          </a:p>
        </p:txBody>
      </p:sp>
      <p:sp>
        <p:nvSpPr>
          <p:cNvPr id="3" name="Text Placeholder 2">
            <a:extLst>
              <a:ext uri="{FF2B5EF4-FFF2-40B4-BE49-F238E27FC236}">
                <a16:creationId xmlns:a16="http://schemas.microsoft.com/office/drawing/2014/main" id="{5073BA92-1385-1FC4-6E53-71AC68E3AF3E}"/>
              </a:ext>
            </a:extLst>
          </p:cNvPr>
          <p:cNvSpPr>
            <a:spLocks noGrp="1"/>
          </p:cNvSpPr>
          <p:nvPr>
            <p:ph type="body" idx="1"/>
          </p:nvPr>
        </p:nvSpPr>
        <p:spPr>
          <a:xfrm>
            <a:off x="587604" y="1013618"/>
            <a:ext cx="10972800" cy="4830763"/>
          </a:xfrm>
        </p:spPr>
        <p:txBody>
          <a:bodyPr/>
          <a:lstStyle/>
          <a:p>
            <a:pPr marL="114300" indent="0">
              <a:buNone/>
            </a:pPr>
            <a:r>
              <a:rPr lang="en-US" sz="1800" dirty="0"/>
              <a:t>1. The user can generate report or add excel files into database</a:t>
            </a:r>
          </a:p>
          <a:p>
            <a:pPr marL="114300" indent="0">
              <a:buNone/>
            </a:pPr>
            <a:r>
              <a:rPr lang="en-US" sz="1800" dirty="0"/>
              <a:t>2. If Excel file is uploaded    </a:t>
            </a:r>
          </a:p>
          <a:p>
            <a:pPr marL="114300" indent="0">
              <a:buNone/>
            </a:pPr>
            <a:r>
              <a:rPr lang="en-US" sz="1800" dirty="0"/>
              <a:t>    Check if it is valid:      </a:t>
            </a:r>
          </a:p>
          <a:p>
            <a:pPr marL="114300" indent="0">
              <a:buNone/>
            </a:pPr>
            <a:r>
              <a:rPr lang="en-US" sz="1800" dirty="0"/>
              <a:t>     If valid:        </a:t>
            </a:r>
          </a:p>
          <a:p>
            <a:pPr marL="114300" indent="0">
              <a:buNone/>
            </a:pPr>
            <a:r>
              <a:rPr lang="en-US" sz="1800" dirty="0"/>
              <a:t>         Take batch and semester number as input         </a:t>
            </a:r>
          </a:p>
          <a:p>
            <a:pPr marL="114300" indent="0">
              <a:buNone/>
            </a:pPr>
            <a:r>
              <a:rPr lang="en-US" sz="1800" dirty="0"/>
              <a:t>         Take rows and column number to read   </a:t>
            </a:r>
          </a:p>
          <a:p>
            <a:pPr marL="114300" indent="0">
              <a:buNone/>
            </a:pPr>
            <a:r>
              <a:rPr lang="en-US" sz="1800" dirty="0"/>
              <a:t>3. Then read file and display the data into table,     </a:t>
            </a:r>
          </a:p>
          <a:p>
            <a:pPr marL="114300" indent="0">
              <a:buNone/>
            </a:pPr>
            <a:r>
              <a:rPr lang="en-US" sz="1800" dirty="0"/>
              <a:t>    If reader selects to insert table:        </a:t>
            </a:r>
          </a:p>
          <a:p>
            <a:pPr marL="114300" indent="0">
              <a:buNone/>
            </a:pPr>
            <a:r>
              <a:rPr lang="en-US" sz="1800" dirty="0"/>
              <a:t>    Use year, batch and semester input to create tables:      </a:t>
            </a:r>
          </a:p>
          <a:p>
            <a:pPr marL="114300" indent="0">
              <a:buNone/>
            </a:pPr>
            <a:r>
              <a:rPr lang="en-US" sz="1800" dirty="0"/>
              <a:t>    If it is for </a:t>
            </a:r>
            <a:r>
              <a:rPr lang="en-US" sz="1800" dirty="0" err="1"/>
              <a:t>fe</a:t>
            </a:r>
            <a:r>
              <a:rPr lang="en-US" sz="1800" dirty="0"/>
              <a:t>:               </a:t>
            </a:r>
          </a:p>
          <a:p>
            <a:pPr marL="114300" indent="0">
              <a:buNone/>
            </a:pPr>
            <a:r>
              <a:rPr lang="en-US" sz="1800" dirty="0"/>
              <a:t>       Then also create a full table having all </a:t>
            </a:r>
            <a:r>
              <a:rPr lang="en-US" sz="1800" dirty="0" err="1"/>
              <a:t>sem</a:t>
            </a:r>
            <a:r>
              <a:rPr lang="en-US" sz="1800" dirty="0"/>
              <a:t> numbers as table columns        </a:t>
            </a:r>
          </a:p>
          <a:p>
            <a:pPr marL="114300" indent="0">
              <a:buNone/>
            </a:pPr>
            <a:r>
              <a:rPr lang="en-US" sz="1800" dirty="0"/>
              <a:t>     Else-if (for SE)          </a:t>
            </a:r>
          </a:p>
          <a:p>
            <a:pPr marL="114300" indent="0">
              <a:buNone/>
            </a:pPr>
            <a:r>
              <a:rPr lang="en-US" sz="1800" dirty="0"/>
              <a:t>           Check the names against full-table names to construct a full table consisting of only DSE students    for   respective batch.          </a:t>
            </a:r>
          </a:p>
          <a:p>
            <a:pPr marL="114300" indent="0">
              <a:buNone/>
            </a:pPr>
            <a:r>
              <a:rPr lang="en-US" sz="1800" dirty="0"/>
              <a:t>          Else:              </a:t>
            </a:r>
          </a:p>
          <a:p>
            <a:pPr marL="114300" indent="0">
              <a:buNone/>
            </a:pPr>
            <a:r>
              <a:rPr lang="en-US" sz="1800" dirty="0"/>
              <a:t>               Create separate tables and also append the </a:t>
            </a:r>
            <a:r>
              <a:rPr lang="en-US" sz="1800" dirty="0" err="1"/>
              <a:t>sem</a:t>
            </a:r>
            <a:r>
              <a:rPr lang="en-US" sz="1800" dirty="0"/>
              <a:t> info in the respective full table.(Normal or DSE).</a:t>
            </a:r>
            <a:endParaRPr lang="en-IN" sz="1800" dirty="0"/>
          </a:p>
        </p:txBody>
      </p:sp>
      <p:sp>
        <p:nvSpPr>
          <p:cNvPr id="4" name="Slide Number Placeholder 3">
            <a:extLst>
              <a:ext uri="{FF2B5EF4-FFF2-40B4-BE49-F238E27FC236}">
                <a16:creationId xmlns:a16="http://schemas.microsoft.com/office/drawing/2014/main" id="{E5AA5BB7-56D5-37C8-AD29-0C355962D2D1}"/>
              </a:ext>
            </a:extLst>
          </p:cNvPr>
          <p:cNvSpPr>
            <a:spLocks noGrp="1"/>
          </p:cNvSpPr>
          <p:nvPr>
            <p:ph type="sldNum" idx="12"/>
          </p:nvPr>
        </p:nvSpPr>
        <p:spPr/>
        <p:txBody>
          <a:bodyPr/>
          <a:lstStyle/>
          <a:p>
            <a:pPr marL="0" lvl="0" indent="0" algn="r" rtl="0">
              <a:spcBef>
                <a:spcPts val="0"/>
              </a:spcBef>
              <a:spcAft>
                <a:spcPts val="0"/>
              </a:spcAft>
              <a:buNone/>
            </a:pPr>
            <a:r>
              <a:rPr lang="en-US"/>
              <a:t>&lt;06/10/2022 13:07&gt;     </a:t>
            </a:r>
            <a:fld id="{00000000-1234-1234-1234-123412341234}" type="slidenum">
              <a:rPr lang="en-US" smtClean="0"/>
              <a:t>30</a:t>
            </a:fld>
            <a:endParaRPr lang="en-US"/>
          </a:p>
        </p:txBody>
      </p:sp>
    </p:spTree>
    <p:extLst>
      <p:ext uri="{BB962C8B-B14F-4D97-AF65-F5344CB8AC3E}">
        <p14:creationId xmlns:p14="http://schemas.microsoft.com/office/powerpoint/2010/main" val="40393091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8"/>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b="1" dirty="0"/>
              <a:t>Pseudocode for each module</a:t>
            </a:r>
          </a:p>
        </p:txBody>
      </p:sp>
      <p:sp>
        <p:nvSpPr>
          <p:cNvPr id="302" name="Google Shape;302;p38"/>
          <p:cNvSpPr txBox="1">
            <a:spLocks noGrp="1"/>
          </p:cNvSpPr>
          <p:nvPr>
            <p:ph type="body" idx="1"/>
          </p:nvPr>
        </p:nvSpPr>
        <p:spPr>
          <a:xfrm>
            <a:off x="609600" y="1295403"/>
            <a:ext cx="10972800" cy="4830763"/>
          </a:xfrm>
          <a:prstGeom prst="rect">
            <a:avLst/>
          </a:prstGeom>
          <a:noFill/>
          <a:ln>
            <a:noFill/>
          </a:ln>
        </p:spPr>
        <p:txBody>
          <a:bodyPr spcFirstLastPara="1" wrap="square" lIns="91425" tIns="45700" rIns="91425" bIns="45700" anchor="t" anchorCtr="0">
            <a:noAutofit/>
          </a:bodyPr>
          <a:lstStyle/>
          <a:p>
            <a:pPr marL="340995" lvl="0" indent="-137795" algn="l" rtl="0">
              <a:spcBef>
                <a:spcPts val="0"/>
              </a:spcBef>
              <a:spcAft>
                <a:spcPts val="0"/>
              </a:spcAft>
              <a:buClr>
                <a:schemeClr val="dk1"/>
              </a:buClr>
              <a:buSzPts val="3200"/>
              <a:buNone/>
            </a:pPr>
            <a:r>
              <a:rPr lang="en-US" sz="2000" dirty="0"/>
              <a:t>If the most recent added semester is of even number (2,4,6,8):</a:t>
            </a:r>
          </a:p>
          <a:p>
            <a:pPr marL="340995" lvl="0" indent="-137795" algn="l" rtl="0">
              <a:spcBef>
                <a:spcPts val="0"/>
              </a:spcBef>
              <a:spcAft>
                <a:spcPts val="0"/>
              </a:spcAft>
              <a:buClr>
                <a:schemeClr val="dk1"/>
              </a:buClr>
              <a:buSzPts val="3200"/>
              <a:buNone/>
            </a:pPr>
            <a:endParaRPr lang="en-US" sz="2000" dirty="0"/>
          </a:p>
          <a:p>
            <a:pPr marL="340995" lvl="0" indent="-137795" algn="l" rtl="0">
              <a:spcBef>
                <a:spcPts val="0"/>
              </a:spcBef>
              <a:spcAft>
                <a:spcPts val="0"/>
              </a:spcAft>
              <a:buClr>
                <a:schemeClr val="dk1"/>
              </a:buClr>
              <a:buSzPts val="3200"/>
              <a:buNone/>
            </a:pPr>
            <a:r>
              <a:rPr lang="en-US" sz="2000" dirty="0"/>
              <a:t>•	Check for the preceding table, if it exist, then</a:t>
            </a:r>
          </a:p>
          <a:p>
            <a:pPr marL="340995" lvl="0" indent="-137795" algn="l" rtl="0">
              <a:spcBef>
                <a:spcPts val="0"/>
              </a:spcBef>
              <a:spcAft>
                <a:spcPts val="0"/>
              </a:spcAft>
              <a:buClr>
                <a:schemeClr val="dk1"/>
              </a:buClr>
              <a:buSzPts val="3200"/>
              <a:buNone/>
            </a:pPr>
            <a:endParaRPr lang="en-US" sz="2000" dirty="0"/>
          </a:p>
          <a:p>
            <a:pPr marL="340995" lvl="0" indent="-137795" algn="l" rtl="0">
              <a:spcBef>
                <a:spcPts val="0"/>
              </a:spcBef>
              <a:spcAft>
                <a:spcPts val="0"/>
              </a:spcAft>
              <a:buClr>
                <a:schemeClr val="dk1"/>
              </a:buClr>
              <a:buSzPts val="3200"/>
              <a:buNone/>
            </a:pPr>
            <a:r>
              <a:rPr lang="en-US" sz="2000" dirty="0"/>
              <a:t>(1)	count for prn no having all the semesters columns as </a:t>
            </a:r>
            <a:r>
              <a:rPr lang="en-US" sz="2000" dirty="0" err="1"/>
              <a:t>as</a:t>
            </a:r>
            <a:r>
              <a:rPr lang="en-US" sz="2000" dirty="0"/>
              <a:t> P</a:t>
            </a:r>
          </a:p>
          <a:p>
            <a:pPr marL="340995" lvl="0" indent="-137795" algn="l" rtl="0">
              <a:spcBef>
                <a:spcPts val="0"/>
              </a:spcBef>
              <a:spcAft>
                <a:spcPts val="0"/>
              </a:spcAft>
              <a:buClr>
                <a:schemeClr val="dk1"/>
              </a:buClr>
              <a:buSzPts val="3200"/>
              <a:buNone/>
            </a:pPr>
            <a:r>
              <a:rPr lang="en-US" sz="2000" dirty="0"/>
              <a:t>(2)	do the same for kt prn no.</a:t>
            </a:r>
          </a:p>
          <a:p>
            <a:pPr marL="340995" lvl="0" indent="-137795" algn="l" rtl="0">
              <a:spcBef>
                <a:spcPts val="0"/>
              </a:spcBef>
              <a:spcAft>
                <a:spcPts val="0"/>
              </a:spcAft>
              <a:buClr>
                <a:schemeClr val="dk1"/>
              </a:buClr>
              <a:buSzPts val="3200"/>
              <a:buNone/>
            </a:pPr>
            <a:r>
              <a:rPr lang="en-US" sz="2000" dirty="0"/>
              <a:t>(3)	Append the count into </a:t>
            </a:r>
            <a:r>
              <a:rPr lang="en-US" sz="2000" dirty="0" err="1"/>
              <a:t>with_kt</a:t>
            </a:r>
            <a:r>
              <a:rPr lang="en-US" sz="2000" dirty="0"/>
              <a:t> and </a:t>
            </a:r>
            <a:r>
              <a:rPr lang="en-US" sz="2000" dirty="0" err="1"/>
              <a:t>without_kt</a:t>
            </a:r>
            <a:r>
              <a:rPr lang="en-US" sz="2000" dirty="0"/>
              <a:t> tables.</a:t>
            </a:r>
          </a:p>
          <a:p>
            <a:pPr marL="340995" lvl="0" indent="-137795" algn="l" rtl="0">
              <a:spcBef>
                <a:spcPts val="0"/>
              </a:spcBef>
              <a:spcAft>
                <a:spcPts val="0"/>
              </a:spcAft>
              <a:buClr>
                <a:schemeClr val="dk1"/>
              </a:buClr>
              <a:buSzPts val="3200"/>
              <a:buNone/>
            </a:pPr>
            <a:r>
              <a:rPr lang="en-US" sz="2000" dirty="0"/>
              <a:t>(4)	Also count all the rows and append that as intake.</a:t>
            </a:r>
          </a:p>
          <a:p>
            <a:pPr marL="340995" lvl="0" indent="-137795" algn="l" rtl="0">
              <a:spcBef>
                <a:spcPts val="0"/>
              </a:spcBef>
              <a:spcAft>
                <a:spcPts val="0"/>
              </a:spcAft>
              <a:buClr>
                <a:schemeClr val="dk1"/>
              </a:buClr>
              <a:buSzPts val="3200"/>
              <a:buNone/>
            </a:pPr>
            <a:endParaRPr lang="en-US" sz="2000" dirty="0"/>
          </a:p>
          <a:p>
            <a:pPr marL="340995" lvl="0" indent="-137795" algn="l" rtl="0">
              <a:spcBef>
                <a:spcPts val="0"/>
              </a:spcBef>
              <a:spcAft>
                <a:spcPts val="0"/>
              </a:spcAft>
              <a:buClr>
                <a:schemeClr val="dk1"/>
              </a:buClr>
              <a:buSzPts val="3200"/>
              <a:buNone/>
            </a:pPr>
            <a:r>
              <a:rPr lang="en-US" sz="2000" dirty="0"/>
              <a:t>•	Retrieve information from </a:t>
            </a:r>
            <a:r>
              <a:rPr lang="en-US" sz="2000" dirty="0" err="1"/>
              <a:t>with_kt</a:t>
            </a:r>
            <a:r>
              <a:rPr lang="en-US" sz="2000" dirty="0"/>
              <a:t> and </a:t>
            </a:r>
            <a:r>
              <a:rPr lang="en-US" sz="2000" dirty="0" err="1"/>
              <a:t>without_kt</a:t>
            </a:r>
            <a:r>
              <a:rPr lang="en-US" sz="2000" dirty="0"/>
              <a:t> table and display as report.</a:t>
            </a:r>
            <a:endParaRPr sz="2000" dirty="0"/>
          </a:p>
        </p:txBody>
      </p:sp>
      <p:sp>
        <p:nvSpPr>
          <p:cNvPr id="303" name="Google Shape;303;p38"/>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15:10&gt;     </a:t>
            </a:r>
            <a:fld id="{00000000-1234-1234-1234-123412341234}" type="slidenum">
              <a:rPr lang="en-US"/>
              <a:t>31</a:t>
            </a:fld>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9"/>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3200" b="1"/>
              <a:t>Test cases for each module to check the validity</a:t>
            </a:r>
            <a:endParaRPr sz="3200"/>
          </a:p>
        </p:txBody>
      </p:sp>
      <p:graphicFrame>
        <p:nvGraphicFramePr>
          <p:cNvPr id="309" name="Google Shape;309;p39"/>
          <p:cNvGraphicFramePr/>
          <p:nvPr>
            <p:extLst>
              <p:ext uri="{D42A27DB-BD31-4B8C-83A1-F6EECF244321}">
                <p14:modId xmlns:p14="http://schemas.microsoft.com/office/powerpoint/2010/main" val="2250087089"/>
              </p:ext>
            </p:extLst>
          </p:nvPr>
        </p:nvGraphicFramePr>
        <p:xfrm>
          <a:off x="767407" y="1052760"/>
          <a:ext cx="11103025" cy="1280180"/>
        </p:xfrm>
        <a:graphic>
          <a:graphicData uri="http://schemas.openxmlformats.org/drawingml/2006/table">
            <a:tbl>
              <a:tblPr firstRow="1" bandRow="1">
                <a:noFill/>
                <a:tableStyleId>{DC8703F1-2C0B-42E2-966B-8E0F361A058B}</a:tableStyleId>
              </a:tblPr>
              <a:tblGrid>
                <a:gridCol w="1130575">
                  <a:extLst>
                    <a:ext uri="{9D8B030D-6E8A-4147-A177-3AD203B41FA5}">
                      <a16:colId xmlns:a16="http://schemas.microsoft.com/office/drawing/2014/main" val="20000"/>
                    </a:ext>
                  </a:extLst>
                </a:gridCol>
                <a:gridCol w="4420950">
                  <a:extLst>
                    <a:ext uri="{9D8B030D-6E8A-4147-A177-3AD203B41FA5}">
                      <a16:colId xmlns:a16="http://schemas.microsoft.com/office/drawing/2014/main" val="20001"/>
                    </a:ext>
                  </a:extLst>
                </a:gridCol>
                <a:gridCol w="2775750">
                  <a:extLst>
                    <a:ext uri="{9D8B030D-6E8A-4147-A177-3AD203B41FA5}">
                      <a16:colId xmlns:a16="http://schemas.microsoft.com/office/drawing/2014/main" val="20002"/>
                    </a:ext>
                  </a:extLst>
                </a:gridCol>
                <a:gridCol w="2775750">
                  <a:extLst>
                    <a:ext uri="{9D8B030D-6E8A-4147-A177-3AD203B41FA5}">
                      <a16:colId xmlns:a16="http://schemas.microsoft.com/office/drawing/2014/main" val="20003"/>
                    </a:ext>
                  </a:extLst>
                </a:gridCol>
              </a:tblGrid>
              <a:tr h="418725">
                <a:tc>
                  <a:txBody>
                    <a:bodyPr/>
                    <a:lstStyle/>
                    <a:p>
                      <a:pPr marL="0" marR="0" lvl="0" indent="0" algn="l" rtl="0">
                        <a:spcBef>
                          <a:spcPts val="0"/>
                        </a:spcBef>
                        <a:spcAft>
                          <a:spcPts val="0"/>
                        </a:spcAft>
                        <a:buNone/>
                      </a:pPr>
                      <a:r>
                        <a:rPr lang="en-US" sz="1800" dirty="0"/>
                        <a:t>Test case no.</a:t>
                      </a:r>
                      <a:endParaRPr sz="1800" dirty="0"/>
                    </a:p>
                  </a:txBody>
                  <a:tcPr marL="91450" marR="91450" marT="45725" marB="45725"/>
                </a:tc>
                <a:tc>
                  <a:txBody>
                    <a:bodyPr/>
                    <a:lstStyle/>
                    <a:p>
                      <a:pPr marL="0" marR="0" lvl="0" indent="0" algn="l" rtl="0">
                        <a:spcBef>
                          <a:spcPts val="0"/>
                        </a:spcBef>
                        <a:spcAft>
                          <a:spcPts val="0"/>
                        </a:spcAft>
                        <a:buNone/>
                      </a:pPr>
                      <a:r>
                        <a:rPr lang="en-US" sz="1800" dirty="0"/>
                        <a:t>Description</a:t>
                      </a:r>
                      <a:endParaRPr sz="1800" dirty="0"/>
                    </a:p>
                  </a:txBody>
                  <a:tcPr marL="91450" marR="91450" marT="45725" marB="45725"/>
                </a:tc>
                <a:tc>
                  <a:txBody>
                    <a:bodyPr/>
                    <a:lstStyle/>
                    <a:p>
                      <a:pPr marL="0" marR="0" lvl="0" indent="0" algn="l" rtl="0">
                        <a:spcBef>
                          <a:spcPts val="0"/>
                        </a:spcBef>
                        <a:spcAft>
                          <a:spcPts val="0"/>
                        </a:spcAft>
                        <a:buNone/>
                      </a:pPr>
                      <a:r>
                        <a:rPr lang="en-US" sz="1800"/>
                        <a:t>Input </a:t>
                      </a:r>
                      <a:endParaRPr sz="1800"/>
                    </a:p>
                  </a:txBody>
                  <a:tcPr marL="91450" marR="91450" marT="45725" marB="45725"/>
                </a:tc>
                <a:tc>
                  <a:txBody>
                    <a:bodyPr/>
                    <a:lstStyle/>
                    <a:p>
                      <a:pPr marL="0" marR="0" lvl="0" indent="0" algn="l" rtl="0">
                        <a:spcBef>
                          <a:spcPts val="0"/>
                        </a:spcBef>
                        <a:spcAft>
                          <a:spcPts val="0"/>
                        </a:spcAft>
                        <a:buNone/>
                      </a:pPr>
                      <a:r>
                        <a:rPr lang="en-US" sz="1800" dirty="0"/>
                        <a:t>Result</a:t>
                      </a:r>
                      <a:endParaRPr sz="1800" dirty="0"/>
                    </a:p>
                  </a:txBody>
                  <a:tcPr marL="91450" marR="91450" marT="45725" marB="45725"/>
                </a:tc>
                <a:extLst>
                  <a:ext uri="{0D108BD9-81ED-4DB2-BD59-A6C34878D82A}">
                    <a16:rowId xmlns:a16="http://schemas.microsoft.com/office/drawing/2014/main" val="10000"/>
                  </a:ext>
                </a:extLst>
              </a:tr>
              <a:tr h="418725">
                <a:tc>
                  <a:txBody>
                    <a:bodyPr/>
                    <a:lstStyle/>
                    <a:p>
                      <a:pPr marL="0" marR="0" lvl="0" indent="0" algn="l" rtl="0">
                        <a:spcBef>
                          <a:spcPts val="0"/>
                        </a:spcBef>
                        <a:spcAft>
                          <a:spcPts val="0"/>
                        </a:spcAft>
                        <a:buNone/>
                      </a:pPr>
                      <a:r>
                        <a:rPr lang="en-US" sz="1800" dirty="0"/>
                        <a:t>1</a:t>
                      </a:r>
                      <a:endParaRPr sz="1800" dirty="0"/>
                    </a:p>
                  </a:txBody>
                  <a:tcPr marL="91450" marR="91450" marT="45725" marB="45725"/>
                </a:tc>
                <a:tc>
                  <a:txBody>
                    <a:bodyPr/>
                    <a:lstStyle/>
                    <a:p>
                      <a:pPr marL="0" marR="0" lvl="0" indent="0" algn="l" rtl="0">
                        <a:spcBef>
                          <a:spcPts val="0"/>
                        </a:spcBef>
                        <a:spcAft>
                          <a:spcPts val="0"/>
                        </a:spcAft>
                        <a:buNone/>
                      </a:pPr>
                      <a:r>
                        <a:rPr lang="en-IN" sz="1800" dirty="0"/>
                        <a:t>Login: The user must be allowed to access only if the credentials matches.</a:t>
                      </a:r>
                      <a:endParaRPr sz="1800" dirty="0"/>
                    </a:p>
                  </a:txBody>
                  <a:tcPr marL="91450" marR="91450" marT="45725" marB="45725"/>
                </a:tc>
                <a:tc>
                  <a:txBody>
                    <a:bodyPr/>
                    <a:lstStyle/>
                    <a:p>
                      <a:pPr marL="0" marR="0" lvl="0" indent="0" algn="l" rtl="0">
                        <a:spcBef>
                          <a:spcPts val="0"/>
                        </a:spcBef>
                        <a:spcAft>
                          <a:spcPts val="0"/>
                        </a:spcAft>
                        <a:buNone/>
                      </a:pPr>
                      <a:r>
                        <a:rPr lang="en-IN" sz="1800" dirty="0"/>
                        <a:t>Email : amirashaikh2406@slrtce.in</a:t>
                      </a:r>
                      <a:endParaRPr sz="1800" dirty="0"/>
                    </a:p>
                  </a:txBody>
                  <a:tcPr marL="91450" marR="91450" marT="45725" marB="45725"/>
                </a:tc>
                <a:tc>
                  <a:txBody>
                    <a:bodyPr/>
                    <a:lstStyle/>
                    <a:p>
                      <a:pPr marL="0" marR="0" lvl="0" indent="0" algn="l" rtl="0">
                        <a:spcBef>
                          <a:spcPts val="0"/>
                        </a:spcBef>
                        <a:spcAft>
                          <a:spcPts val="0"/>
                        </a:spcAft>
                        <a:buNone/>
                      </a:pPr>
                      <a:r>
                        <a:rPr lang="en-IN" sz="1800" dirty="0"/>
                        <a:t>Pass</a:t>
                      </a:r>
                      <a:endParaRPr sz="1800" dirty="0"/>
                    </a:p>
                  </a:txBody>
                  <a:tcPr marL="91450" marR="91450" marT="45725" marB="45725"/>
                </a:tc>
                <a:extLst>
                  <a:ext uri="{0D108BD9-81ED-4DB2-BD59-A6C34878D82A}">
                    <a16:rowId xmlns:a16="http://schemas.microsoft.com/office/drawing/2014/main" val="10001"/>
                  </a:ext>
                </a:extLst>
              </a:tr>
            </a:tbl>
          </a:graphicData>
        </a:graphic>
      </p:graphicFrame>
      <p:sp>
        <p:nvSpPr>
          <p:cNvPr id="310" name="Google Shape;310;p39"/>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15:10&gt;     </a:t>
            </a:r>
            <a:fld id="{00000000-1234-1234-1234-123412341234}" type="slidenum">
              <a:rPr lang="en-US"/>
              <a:t>32</a:t>
            </a:fld>
            <a:endParaRPr lang="en-US"/>
          </a:p>
        </p:txBody>
      </p:sp>
      <p:graphicFrame>
        <p:nvGraphicFramePr>
          <p:cNvPr id="313" name="Google Shape;313;p39"/>
          <p:cNvGraphicFramePr/>
          <p:nvPr>
            <p:extLst>
              <p:ext uri="{D42A27DB-BD31-4B8C-83A1-F6EECF244321}">
                <p14:modId xmlns:p14="http://schemas.microsoft.com/office/powerpoint/2010/main" val="1273049585"/>
              </p:ext>
            </p:extLst>
          </p:nvPr>
        </p:nvGraphicFramePr>
        <p:xfrm>
          <a:off x="767406" y="2399222"/>
          <a:ext cx="11103025" cy="1280180"/>
        </p:xfrm>
        <a:graphic>
          <a:graphicData uri="http://schemas.openxmlformats.org/drawingml/2006/table">
            <a:tbl>
              <a:tblPr firstRow="1" bandRow="1">
                <a:noFill/>
                <a:tableStyleId>{DC8703F1-2C0B-42E2-966B-8E0F361A058B}</a:tableStyleId>
              </a:tblPr>
              <a:tblGrid>
                <a:gridCol w="1130575">
                  <a:extLst>
                    <a:ext uri="{9D8B030D-6E8A-4147-A177-3AD203B41FA5}">
                      <a16:colId xmlns:a16="http://schemas.microsoft.com/office/drawing/2014/main" val="20000"/>
                    </a:ext>
                  </a:extLst>
                </a:gridCol>
                <a:gridCol w="4420950">
                  <a:extLst>
                    <a:ext uri="{9D8B030D-6E8A-4147-A177-3AD203B41FA5}">
                      <a16:colId xmlns:a16="http://schemas.microsoft.com/office/drawing/2014/main" val="20001"/>
                    </a:ext>
                  </a:extLst>
                </a:gridCol>
                <a:gridCol w="2775750">
                  <a:extLst>
                    <a:ext uri="{9D8B030D-6E8A-4147-A177-3AD203B41FA5}">
                      <a16:colId xmlns:a16="http://schemas.microsoft.com/office/drawing/2014/main" val="20002"/>
                    </a:ext>
                  </a:extLst>
                </a:gridCol>
                <a:gridCol w="2775750">
                  <a:extLst>
                    <a:ext uri="{9D8B030D-6E8A-4147-A177-3AD203B41FA5}">
                      <a16:colId xmlns:a16="http://schemas.microsoft.com/office/drawing/2014/main" val="20003"/>
                    </a:ext>
                  </a:extLst>
                </a:gridCol>
              </a:tblGrid>
              <a:tr h="418725">
                <a:tc>
                  <a:txBody>
                    <a:bodyPr/>
                    <a:lstStyle/>
                    <a:p>
                      <a:pPr marL="0" marR="0" lvl="0" indent="0" algn="l" rtl="0">
                        <a:spcBef>
                          <a:spcPts val="0"/>
                        </a:spcBef>
                        <a:spcAft>
                          <a:spcPts val="0"/>
                        </a:spcAft>
                        <a:buNone/>
                      </a:pPr>
                      <a:r>
                        <a:rPr lang="en-US" sz="1800" dirty="0"/>
                        <a:t>Test case no.</a:t>
                      </a:r>
                      <a:endParaRPr sz="1800" dirty="0"/>
                    </a:p>
                  </a:txBody>
                  <a:tcPr marL="91450" marR="91450" marT="45725" marB="45725"/>
                </a:tc>
                <a:tc>
                  <a:txBody>
                    <a:bodyPr/>
                    <a:lstStyle/>
                    <a:p>
                      <a:pPr marL="0" marR="0" lvl="0" indent="0" algn="l" rtl="0">
                        <a:spcBef>
                          <a:spcPts val="0"/>
                        </a:spcBef>
                        <a:spcAft>
                          <a:spcPts val="0"/>
                        </a:spcAft>
                        <a:buNone/>
                      </a:pPr>
                      <a:r>
                        <a:rPr lang="en-US" sz="1800"/>
                        <a:t>Description</a:t>
                      </a:r>
                      <a:endParaRPr sz="1800"/>
                    </a:p>
                  </a:txBody>
                  <a:tcPr marL="91450" marR="91450" marT="45725" marB="45725"/>
                </a:tc>
                <a:tc>
                  <a:txBody>
                    <a:bodyPr/>
                    <a:lstStyle/>
                    <a:p>
                      <a:pPr marL="0" marR="0" lvl="0" indent="0" algn="l" rtl="0">
                        <a:spcBef>
                          <a:spcPts val="0"/>
                        </a:spcBef>
                        <a:spcAft>
                          <a:spcPts val="0"/>
                        </a:spcAft>
                        <a:buNone/>
                      </a:pPr>
                      <a:r>
                        <a:rPr lang="en-US" sz="1800"/>
                        <a:t>Input </a:t>
                      </a:r>
                      <a:endParaRPr sz="1800"/>
                    </a:p>
                  </a:txBody>
                  <a:tcPr marL="91450" marR="91450" marT="45725" marB="45725"/>
                </a:tc>
                <a:tc>
                  <a:txBody>
                    <a:bodyPr/>
                    <a:lstStyle/>
                    <a:p>
                      <a:pPr marL="0" marR="0" lvl="0" indent="0" algn="l" rtl="0">
                        <a:spcBef>
                          <a:spcPts val="0"/>
                        </a:spcBef>
                        <a:spcAft>
                          <a:spcPts val="0"/>
                        </a:spcAft>
                        <a:buNone/>
                      </a:pPr>
                      <a:r>
                        <a:rPr lang="en-US" sz="1800" dirty="0"/>
                        <a:t>Result</a:t>
                      </a:r>
                      <a:endParaRPr sz="1800" dirty="0"/>
                    </a:p>
                  </a:txBody>
                  <a:tcPr marL="91450" marR="91450" marT="45725" marB="45725"/>
                </a:tc>
                <a:extLst>
                  <a:ext uri="{0D108BD9-81ED-4DB2-BD59-A6C34878D82A}">
                    <a16:rowId xmlns:a16="http://schemas.microsoft.com/office/drawing/2014/main" val="10000"/>
                  </a:ext>
                </a:extLst>
              </a:tr>
              <a:tr h="418725">
                <a:tc>
                  <a:txBody>
                    <a:bodyPr/>
                    <a:lstStyle/>
                    <a:p>
                      <a:pPr marL="0" marR="0" lvl="0" indent="0" algn="l" rtl="0">
                        <a:spcBef>
                          <a:spcPts val="0"/>
                        </a:spcBef>
                        <a:spcAft>
                          <a:spcPts val="0"/>
                        </a:spcAft>
                        <a:buNone/>
                      </a:pPr>
                      <a:r>
                        <a:rPr lang="en-US" sz="1800" dirty="0"/>
                        <a:t>2</a:t>
                      </a:r>
                      <a:endParaRPr sz="1800" dirty="0"/>
                    </a:p>
                  </a:txBody>
                  <a:tcPr marL="91450" marR="91450" marT="45725" marB="45725"/>
                </a:tc>
                <a:tc>
                  <a:txBody>
                    <a:bodyPr/>
                    <a:lstStyle/>
                    <a:p>
                      <a:pPr marL="0" marR="0" lvl="0" indent="0" algn="l" rtl="0">
                        <a:spcBef>
                          <a:spcPts val="0"/>
                        </a:spcBef>
                        <a:spcAft>
                          <a:spcPts val="0"/>
                        </a:spcAft>
                        <a:buNone/>
                      </a:pPr>
                      <a:r>
                        <a:rPr lang="en-IN" sz="1800" dirty="0"/>
                        <a:t>Make tables when new excel sheet is uploaded as per rows and columns specified</a:t>
                      </a:r>
                      <a:endParaRPr sz="1800" dirty="0"/>
                    </a:p>
                  </a:txBody>
                  <a:tcPr marL="91450" marR="91450" marT="45725" marB="45725"/>
                </a:tc>
                <a:tc>
                  <a:txBody>
                    <a:bodyPr/>
                    <a:lstStyle/>
                    <a:p>
                      <a:pPr marL="0" marR="0" lvl="0" indent="0" algn="l" rtl="0">
                        <a:spcBef>
                          <a:spcPts val="0"/>
                        </a:spcBef>
                        <a:spcAft>
                          <a:spcPts val="0"/>
                        </a:spcAft>
                        <a:buNone/>
                      </a:pPr>
                      <a:r>
                        <a:rPr lang="en-IN" sz="1800" dirty="0"/>
                        <a:t>Column selected: 2,3,5</a:t>
                      </a:r>
                    </a:p>
                    <a:p>
                      <a:pPr marL="0" marR="0" lvl="0" indent="0" algn="l" rtl="0">
                        <a:spcBef>
                          <a:spcPts val="0"/>
                        </a:spcBef>
                        <a:spcAft>
                          <a:spcPts val="0"/>
                        </a:spcAft>
                        <a:buNone/>
                      </a:pPr>
                      <a:r>
                        <a:rPr lang="en-IN" sz="1800" dirty="0"/>
                        <a:t>Rows selected: 2 to 5</a:t>
                      </a:r>
                      <a:endParaRPr sz="1800" dirty="0"/>
                    </a:p>
                  </a:txBody>
                  <a:tcPr marL="91450" marR="91450" marT="45725" marB="45725"/>
                </a:tc>
                <a:tc>
                  <a:txBody>
                    <a:bodyPr/>
                    <a:lstStyle/>
                    <a:p>
                      <a:pPr marL="0" marR="0" lvl="0" indent="0" algn="l" rtl="0">
                        <a:spcBef>
                          <a:spcPts val="0"/>
                        </a:spcBef>
                        <a:spcAft>
                          <a:spcPts val="0"/>
                        </a:spcAft>
                        <a:buNone/>
                      </a:pPr>
                      <a:r>
                        <a:rPr lang="en-IN" sz="1800" dirty="0"/>
                        <a:t>Information read correctly</a:t>
                      </a:r>
                      <a:endParaRPr sz="1800" dirty="0"/>
                    </a:p>
                  </a:txBody>
                  <a:tcPr marL="91450" marR="91450" marT="45725" marB="45725"/>
                </a:tc>
                <a:extLst>
                  <a:ext uri="{0D108BD9-81ED-4DB2-BD59-A6C34878D82A}">
                    <a16:rowId xmlns:a16="http://schemas.microsoft.com/office/drawing/2014/main" val="10001"/>
                  </a:ext>
                </a:extLst>
              </a:tr>
            </a:tbl>
          </a:graphicData>
        </a:graphic>
      </p:graphicFrame>
      <p:graphicFrame>
        <p:nvGraphicFramePr>
          <p:cNvPr id="314" name="Google Shape;314;p39"/>
          <p:cNvGraphicFramePr/>
          <p:nvPr>
            <p:extLst>
              <p:ext uri="{D42A27DB-BD31-4B8C-83A1-F6EECF244321}">
                <p14:modId xmlns:p14="http://schemas.microsoft.com/office/powerpoint/2010/main" val="4177920013"/>
              </p:ext>
            </p:extLst>
          </p:nvPr>
        </p:nvGraphicFramePr>
        <p:xfrm>
          <a:off x="767407" y="3745684"/>
          <a:ext cx="11103025" cy="1280180"/>
        </p:xfrm>
        <a:graphic>
          <a:graphicData uri="http://schemas.openxmlformats.org/drawingml/2006/table">
            <a:tbl>
              <a:tblPr firstRow="1" bandRow="1">
                <a:noFill/>
                <a:tableStyleId>{DC8703F1-2C0B-42E2-966B-8E0F361A058B}</a:tableStyleId>
              </a:tblPr>
              <a:tblGrid>
                <a:gridCol w="1130575">
                  <a:extLst>
                    <a:ext uri="{9D8B030D-6E8A-4147-A177-3AD203B41FA5}">
                      <a16:colId xmlns:a16="http://schemas.microsoft.com/office/drawing/2014/main" val="20000"/>
                    </a:ext>
                  </a:extLst>
                </a:gridCol>
                <a:gridCol w="4420950">
                  <a:extLst>
                    <a:ext uri="{9D8B030D-6E8A-4147-A177-3AD203B41FA5}">
                      <a16:colId xmlns:a16="http://schemas.microsoft.com/office/drawing/2014/main" val="20001"/>
                    </a:ext>
                  </a:extLst>
                </a:gridCol>
                <a:gridCol w="2775750">
                  <a:extLst>
                    <a:ext uri="{9D8B030D-6E8A-4147-A177-3AD203B41FA5}">
                      <a16:colId xmlns:a16="http://schemas.microsoft.com/office/drawing/2014/main" val="20002"/>
                    </a:ext>
                  </a:extLst>
                </a:gridCol>
                <a:gridCol w="2775750">
                  <a:extLst>
                    <a:ext uri="{9D8B030D-6E8A-4147-A177-3AD203B41FA5}">
                      <a16:colId xmlns:a16="http://schemas.microsoft.com/office/drawing/2014/main" val="20003"/>
                    </a:ext>
                  </a:extLst>
                </a:gridCol>
              </a:tblGrid>
              <a:tr h="284440">
                <a:tc>
                  <a:txBody>
                    <a:bodyPr/>
                    <a:lstStyle/>
                    <a:p>
                      <a:pPr marL="0" marR="0" lvl="0" indent="0" algn="l" rtl="0">
                        <a:spcBef>
                          <a:spcPts val="0"/>
                        </a:spcBef>
                        <a:spcAft>
                          <a:spcPts val="0"/>
                        </a:spcAft>
                        <a:buNone/>
                      </a:pPr>
                      <a:r>
                        <a:rPr lang="en-US" sz="1800" dirty="0"/>
                        <a:t>Test case no.</a:t>
                      </a:r>
                      <a:endParaRPr sz="1800" dirty="0"/>
                    </a:p>
                  </a:txBody>
                  <a:tcPr marL="91450" marR="91450" marT="45725" marB="45725"/>
                </a:tc>
                <a:tc>
                  <a:txBody>
                    <a:bodyPr/>
                    <a:lstStyle/>
                    <a:p>
                      <a:pPr marL="0" marR="0" lvl="0" indent="0" algn="l" rtl="0">
                        <a:spcBef>
                          <a:spcPts val="0"/>
                        </a:spcBef>
                        <a:spcAft>
                          <a:spcPts val="0"/>
                        </a:spcAft>
                        <a:buNone/>
                      </a:pPr>
                      <a:r>
                        <a:rPr lang="en-US" sz="1800" dirty="0"/>
                        <a:t>Description</a:t>
                      </a:r>
                      <a:endParaRPr sz="1800" dirty="0"/>
                    </a:p>
                  </a:txBody>
                  <a:tcPr marL="91450" marR="91450" marT="45725" marB="45725"/>
                </a:tc>
                <a:tc>
                  <a:txBody>
                    <a:bodyPr/>
                    <a:lstStyle/>
                    <a:p>
                      <a:pPr marL="0" marR="0" lvl="0" indent="0" algn="l" rtl="0">
                        <a:spcBef>
                          <a:spcPts val="0"/>
                        </a:spcBef>
                        <a:spcAft>
                          <a:spcPts val="0"/>
                        </a:spcAft>
                        <a:buNone/>
                      </a:pPr>
                      <a:r>
                        <a:rPr lang="en-US" sz="1800" dirty="0"/>
                        <a:t>Input </a:t>
                      </a:r>
                      <a:endParaRPr sz="1800" dirty="0"/>
                    </a:p>
                  </a:txBody>
                  <a:tcPr marL="91450" marR="91450" marT="45725" marB="45725"/>
                </a:tc>
                <a:tc>
                  <a:txBody>
                    <a:bodyPr/>
                    <a:lstStyle/>
                    <a:p>
                      <a:pPr marL="0" marR="0" lvl="0" indent="0" algn="l" rtl="0">
                        <a:spcBef>
                          <a:spcPts val="0"/>
                        </a:spcBef>
                        <a:spcAft>
                          <a:spcPts val="0"/>
                        </a:spcAft>
                        <a:buNone/>
                      </a:pPr>
                      <a:r>
                        <a:rPr lang="en-US" sz="1800" dirty="0"/>
                        <a:t>Result</a:t>
                      </a:r>
                      <a:endParaRPr sz="1800" dirty="0"/>
                    </a:p>
                  </a:txBody>
                  <a:tcPr marL="91450" marR="91450" marT="45725" marB="45725"/>
                </a:tc>
                <a:extLst>
                  <a:ext uri="{0D108BD9-81ED-4DB2-BD59-A6C34878D82A}">
                    <a16:rowId xmlns:a16="http://schemas.microsoft.com/office/drawing/2014/main" val="10000"/>
                  </a:ext>
                </a:extLst>
              </a:tr>
              <a:tr h="418725">
                <a:tc>
                  <a:txBody>
                    <a:bodyPr/>
                    <a:lstStyle/>
                    <a:p>
                      <a:pPr marL="0" marR="0" lvl="0" indent="0" algn="l" rtl="0">
                        <a:spcBef>
                          <a:spcPts val="0"/>
                        </a:spcBef>
                        <a:spcAft>
                          <a:spcPts val="0"/>
                        </a:spcAft>
                        <a:buNone/>
                      </a:pPr>
                      <a:r>
                        <a:rPr lang="en-US" sz="1800" dirty="0"/>
                        <a:t>3</a:t>
                      </a:r>
                      <a:endParaRPr sz="1800" dirty="0"/>
                    </a:p>
                  </a:txBody>
                  <a:tcPr marL="91450" marR="91450" marT="45725" marB="45725"/>
                </a:tc>
                <a:tc>
                  <a:txBody>
                    <a:bodyPr/>
                    <a:lstStyle/>
                    <a:p>
                      <a:pPr marL="0" marR="0" lvl="0" indent="0" algn="l" rtl="0">
                        <a:spcBef>
                          <a:spcPts val="0"/>
                        </a:spcBef>
                        <a:spcAft>
                          <a:spcPts val="0"/>
                        </a:spcAft>
                        <a:buNone/>
                      </a:pPr>
                      <a:r>
                        <a:rPr lang="en-IN" sz="1800" dirty="0" err="1"/>
                        <a:t>Analyze</a:t>
                      </a:r>
                      <a:r>
                        <a:rPr lang="en-IN" sz="1800" dirty="0"/>
                        <a:t> only when tables of both sems are available</a:t>
                      </a:r>
                      <a:endParaRPr sz="1800" dirty="0"/>
                    </a:p>
                  </a:txBody>
                  <a:tcPr marL="91450" marR="91450" marT="45725" marB="45725"/>
                </a:tc>
                <a:tc>
                  <a:txBody>
                    <a:bodyPr/>
                    <a:lstStyle/>
                    <a:p>
                      <a:pPr marL="0" marR="0" lvl="0" indent="0" algn="l" rtl="0">
                        <a:spcBef>
                          <a:spcPts val="0"/>
                        </a:spcBef>
                        <a:spcAft>
                          <a:spcPts val="0"/>
                        </a:spcAft>
                        <a:buNone/>
                      </a:pPr>
                      <a:r>
                        <a:rPr lang="en-IN" sz="1800" dirty="0"/>
                        <a:t>-</a:t>
                      </a:r>
                      <a:endParaRPr sz="1800" dirty="0"/>
                    </a:p>
                  </a:txBody>
                  <a:tcPr marL="91450" marR="91450" marT="45725" marB="45725"/>
                </a:tc>
                <a:tc>
                  <a:txBody>
                    <a:bodyPr/>
                    <a:lstStyle/>
                    <a:p>
                      <a:pPr marL="0" marR="0" lvl="0" indent="0" algn="l" rtl="0">
                        <a:spcBef>
                          <a:spcPts val="0"/>
                        </a:spcBef>
                        <a:spcAft>
                          <a:spcPts val="0"/>
                        </a:spcAft>
                        <a:buNone/>
                      </a:pPr>
                      <a:r>
                        <a:rPr lang="en-IN" sz="1800" dirty="0"/>
                        <a:t>Pass</a:t>
                      </a:r>
                      <a:endParaRPr sz="1800" dirty="0"/>
                    </a:p>
                  </a:txBody>
                  <a:tcPr marL="91450" marR="91450" marT="45725" marB="45725"/>
                </a:tc>
                <a:extLst>
                  <a:ext uri="{0D108BD9-81ED-4DB2-BD59-A6C34878D82A}">
                    <a16:rowId xmlns:a16="http://schemas.microsoft.com/office/drawing/2014/main" val="10001"/>
                  </a:ext>
                </a:extLst>
              </a:tr>
            </a:tbl>
          </a:graphicData>
        </a:graphic>
      </p:graphicFrame>
      <p:graphicFrame>
        <p:nvGraphicFramePr>
          <p:cNvPr id="2" name="Google Shape;314;p39">
            <a:extLst>
              <a:ext uri="{FF2B5EF4-FFF2-40B4-BE49-F238E27FC236}">
                <a16:creationId xmlns:a16="http://schemas.microsoft.com/office/drawing/2014/main" id="{F3E4F32A-33E2-505A-B66D-EA2118696132}"/>
              </a:ext>
            </a:extLst>
          </p:cNvPr>
          <p:cNvGraphicFramePr/>
          <p:nvPr>
            <p:extLst>
              <p:ext uri="{D42A27DB-BD31-4B8C-83A1-F6EECF244321}">
                <p14:modId xmlns:p14="http://schemas.microsoft.com/office/powerpoint/2010/main" val="3167620773"/>
              </p:ext>
            </p:extLst>
          </p:nvPr>
        </p:nvGraphicFramePr>
        <p:xfrm>
          <a:off x="767406" y="5084817"/>
          <a:ext cx="11103025" cy="1280180"/>
        </p:xfrm>
        <a:graphic>
          <a:graphicData uri="http://schemas.openxmlformats.org/drawingml/2006/table">
            <a:tbl>
              <a:tblPr firstRow="1" bandRow="1">
                <a:noFill/>
                <a:tableStyleId>{DC8703F1-2C0B-42E2-966B-8E0F361A058B}</a:tableStyleId>
              </a:tblPr>
              <a:tblGrid>
                <a:gridCol w="1130575">
                  <a:extLst>
                    <a:ext uri="{9D8B030D-6E8A-4147-A177-3AD203B41FA5}">
                      <a16:colId xmlns:a16="http://schemas.microsoft.com/office/drawing/2014/main" val="20000"/>
                    </a:ext>
                  </a:extLst>
                </a:gridCol>
                <a:gridCol w="4420950">
                  <a:extLst>
                    <a:ext uri="{9D8B030D-6E8A-4147-A177-3AD203B41FA5}">
                      <a16:colId xmlns:a16="http://schemas.microsoft.com/office/drawing/2014/main" val="20001"/>
                    </a:ext>
                  </a:extLst>
                </a:gridCol>
                <a:gridCol w="2775750">
                  <a:extLst>
                    <a:ext uri="{9D8B030D-6E8A-4147-A177-3AD203B41FA5}">
                      <a16:colId xmlns:a16="http://schemas.microsoft.com/office/drawing/2014/main" val="20002"/>
                    </a:ext>
                  </a:extLst>
                </a:gridCol>
                <a:gridCol w="2775750">
                  <a:extLst>
                    <a:ext uri="{9D8B030D-6E8A-4147-A177-3AD203B41FA5}">
                      <a16:colId xmlns:a16="http://schemas.microsoft.com/office/drawing/2014/main" val="20003"/>
                    </a:ext>
                  </a:extLst>
                </a:gridCol>
              </a:tblGrid>
              <a:tr h="418725">
                <a:tc>
                  <a:txBody>
                    <a:bodyPr/>
                    <a:lstStyle/>
                    <a:p>
                      <a:pPr marL="0" marR="0" lvl="0" indent="0" algn="l" rtl="0">
                        <a:spcBef>
                          <a:spcPts val="0"/>
                        </a:spcBef>
                        <a:spcAft>
                          <a:spcPts val="0"/>
                        </a:spcAft>
                        <a:buNone/>
                      </a:pPr>
                      <a:r>
                        <a:rPr lang="en-US" sz="1800" dirty="0"/>
                        <a:t>Test case no.</a:t>
                      </a:r>
                      <a:endParaRPr sz="1800" dirty="0"/>
                    </a:p>
                  </a:txBody>
                  <a:tcPr marL="91450" marR="91450" marT="45725" marB="45725"/>
                </a:tc>
                <a:tc>
                  <a:txBody>
                    <a:bodyPr/>
                    <a:lstStyle/>
                    <a:p>
                      <a:pPr marL="0" marR="0" lvl="0" indent="0" algn="l" rtl="0">
                        <a:spcBef>
                          <a:spcPts val="0"/>
                        </a:spcBef>
                        <a:spcAft>
                          <a:spcPts val="0"/>
                        </a:spcAft>
                        <a:buNone/>
                      </a:pPr>
                      <a:r>
                        <a:rPr lang="en-US" sz="1800" dirty="0"/>
                        <a:t>Description</a:t>
                      </a:r>
                      <a:endParaRPr sz="1800" dirty="0"/>
                    </a:p>
                  </a:txBody>
                  <a:tcPr marL="91450" marR="91450" marT="45725" marB="45725"/>
                </a:tc>
                <a:tc>
                  <a:txBody>
                    <a:bodyPr/>
                    <a:lstStyle/>
                    <a:p>
                      <a:pPr marL="0" marR="0" lvl="0" indent="0" algn="l" rtl="0">
                        <a:spcBef>
                          <a:spcPts val="0"/>
                        </a:spcBef>
                        <a:spcAft>
                          <a:spcPts val="0"/>
                        </a:spcAft>
                        <a:buNone/>
                      </a:pPr>
                      <a:r>
                        <a:rPr lang="en-US" sz="1800" dirty="0"/>
                        <a:t>Input </a:t>
                      </a:r>
                      <a:endParaRPr sz="1800" dirty="0"/>
                    </a:p>
                  </a:txBody>
                  <a:tcPr marL="91450" marR="91450" marT="45725" marB="45725"/>
                </a:tc>
                <a:tc>
                  <a:txBody>
                    <a:bodyPr/>
                    <a:lstStyle/>
                    <a:p>
                      <a:pPr marL="0" marR="0" lvl="0" indent="0" algn="l" rtl="0">
                        <a:spcBef>
                          <a:spcPts val="0"/>
                        </a:spcBef>
                        <a:spcAft>
                          <a:spcPts val="0"/>
                        </a:spcAft>
                        <a:buNone/>
                      </a:pPr>
                      <a:r>
                        <a:rPr lang="en-US" sz="1800" dirty="0"/>
                        <a:t>Result</a:t>
                      </a:r>
                      <a:endParaRPr sz="1800" dirty="0"/>
                    </a:p>
                  </a:txBody>
                  <a:tcPr marL="91450" marR="91450" marT="45725" marB="45725"/>
                </a:tc>
                <a:extLst>
                  <a:ext uri="{0D108BD9-81ED-4DB2-BD59-A6C34878D82A}">
                    <a16:rowId xmlns:a16="http://schemas.microsoft.com/office/drawing/2014/main" val="10000"/>
                  </a:ext>
                </a:extLst>
              </a:tr>
              <a:tr h="418725">
                <a:tc>
                  <a:txBody>
                    <a:bodyPr/>
                    <a:lstStyle/>
                    <a:p>
                      <a:pPr marL="0" marR="0" lvl="0" indent="0" algn="l" rtl="0">
                        <a:spcBef>
                          <a:spcPts val="0"/>
                        </a:spcBef>
                        <a:spcAft>
                          <a:spcPts val="0"/>
                        </a:spcAft>
                        <a:buNone/>
                      </a:pPr>
                      <a:r>
                        <a:rPr lang="en-US" sz="1800" dirty="0"/>
                        <a:t>4</a:t>
                      </a:r>
                      <a:endParaRPr sz="1800" dirty="0"/>
                    </a:p>
                  </a:txBody>
                  <a:tcPr marL="91450" marR="91450" marT="45725" marB="45725"/>
                </a:tc>
                <a:tc>
                  <a:txBody>
                    <a:bodyPr/>
                    <a:lstStyle/>
                    <a:p>
                      <a:pPr marL="0" marR="0" lvl="0" indent="0" algn="l" rtl="0">
                        <a:spcBef>
                          <a:spcPts val="0"/>
                        </a:spcBef>
                        <a:spcAft>
                          <a:spcPts val="0"/>
                        </a:spcAft>
                        <a:buNone/>
                      </a:pPr>
                      <a:r>
                        <a:rPr lang="en-IN" sz="1800" dirty="0"/>
                        <a:t>Update information of the concerned row only</a:t>
                      </a:r>
                      <a:endParaRPr sz="1800" dirty="0"/>
                    </a:p>
                  </a:txBody>
                  <a:tcPr marL="91450" marR="91450" marT="45725" marB="45725"/>
                </a:tc>
                <a:tc>
                  <a:txBody>
                    <a:bodyPr/>
                    <a:lstStyle/>
                    <a:p>
                      <a:pPr marL="0" marR="0" lvl="0" indent="0" algn="l" rtl="0">
                        <a:spcBef>
                          <a:spcPts val="0"/>
                        </a:spcBef>
                        <a:spcAft>
                          <a:spcPts val="0"/>
                        </a:spcAft>
                        <a:buNone/>
                      </a:pPr>
                      <a:r>
                        <a:rPr lang="en-IN" sz="1800" dirty="0"/>
                        <a:t>Year: SE, Batch: 2017-18, Sem: 4 Add to main table</a:t>
                      </a:r>
                      <a:endParaRPr sz="1800" dirty="0"/>
                    </a:p>
                  </a:txBody>
                  <a:tcPr marL="91450" marR="91450" marT="45725" marB="45725"/>
                </a:tc>
                <a:tc>
                  <a:txBody>
                    <a:bodyPr/>
                    <a:lstStyle/>
                    <a:p>
                      <a:pPr marL="0" marR="0" lvl="0" indent="0" algn="l" rtl="0">
                        <a:spcBef>
                          <a:spcPts val="0"/>
                        </a:spcBef>
                        <a:spcAft>
                          <a:spcPts val="0"/>
                        </a:spcAft>
                        <a:buNone/>
                      </a:pPr>
                      <a:r>
                        <a:rPr lang="en-IN" sz="1800" dirty="0"/>
                        <a:t>Pass</a:t>
                      </a:r>
                      <a:endParaRPr sz="1800" dirty="0"/>
                    </a:p>
                  </a:txBody>
                  <a:tcPr marL="91450" marR="91450" marT="45725" marB="45725"/>
                </a:tc>
                <a:extLst>
                  <a:ext uri="{0D108BD9-81ED-4DB2-BD59-A6C34878D82A}">
                    <a16:rowId xmlns:a16="http://schemas.microsoft.com/office/drawing/2014/main" val="10001"/>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0"/>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4000" b="1"/>
              <a:t>Implementation plan in the form of Gantt</a:t>
            </a:r>
            <a:endParaRPr sz="4000"/>
          </a:p>
        </p:txBody>
      </p:sp>
      <p:graphicFrame>
        <p:nvGraphicFramePr>
          <p:cNvPr id="3" name="Table 2">
            <a:extLst>
              <a:ext uri="{FF2B5EF4-FFF2-40B4-BE49-F238E27FC236}">
                <a16:creationId xmlns:a16="http://schemas.microsoft.com/office/drawing/2014/main" id="{6816CB51-F156-2397-A9CC-B9744458AECF}"/>
              </a:ext>
            </a:extLst>
          </p:cNvPr>
          <p:cNvGraphicFramePr>
            <a:graphicFrameLocks noGrp="1"/>
          </p:cNvGraphicFramePr>
          <p:nvPr>
            <p:extLst>
              <p:ext uri="{D42A27DB-BD31-4B8C-83A1-F6EECF244321}">
                <p14:modId xmlns:p14="http://schemas.microsoft.com/office/powerpoint/2010/main" val="1598030348"/>
              </p:ext>
            </p:extLst>
          </p:nvPr>
        </p:nvGraphicFramePr>
        <p:xfrm>
          <a:off x="203200" y="980388"/>
          <a:ext cx="11646289" cy="5255839"/>
        </p:xfrm>
        <a:graphic>
          <a:graphicData uri="http://schemas.openxmlformats.org/drawingml/2006/table">
            <a:tbl>
              <a:tblPr>
                <a:noFill/>
              </a:tblPr>
              <a:tblGrid>
                <a:gridCol w="1745917">
                  <a:extLst>
                    <a:ext uri="{9D8B030D-6E8A-4147-A177-3AD203B41FA5}">
                      <a16:colId xmlns:a16="http://schemas.microsoft.com/office/drawing/2014/main" val="20000"/>
                    </a:ext>
                  </a:extLst>
                </a:gridCol>
                <a:gridCol w="290772">
                  <a:extLst>
                    <a:ext uri="{9D8B030D-6E8A-4147-A177-3AD203B41FA5}">
                      <a16:colId xmlns:a16="http://schemas.microsoft.com/office/drawing/2014/main" val="20001"/>
                    </a:ext>
                  </a:extLst>
                </a:gridCol>
                <a:gridCol w="387054">
                  <a:extLst>
                    <a:ext uri="{9D8B030D-6E8A-4147-A177-3AD203B41FA5}">
                      <a16:colId xmlns:a16="http://schemas.microsoft.com/office/drawing/2014/main" val="20002"/>
                    </a:ext>
                  </a:extLst>
                </a:gridCol>
                <a:gridCol w="387054">
                  <a:extLst>
                    <a:ext uri="{9D8B030D-6E8A-4147-A177-3AD203B41FA5}">
                      <a16:colId xmlns:a16="http://schemas.microsoft.com/office/drawing/2014/main" val="20003"/>
                    </a:ext>
                  </a:extLst>
                </a:gridCol>
                <a:gridCol w="420432">
                  <a:extLst>
                    <a:ext uri="{9D8B030D-6E8A-4147-A177-3AD203B41FA5}">
                      <a16:colId xmlns:a16="http://schemas.microsoft.com/office/drawing/2014/main" val="20004"/>
                    </a:ext>
                  </a:extLst>
                </a:gridCol>
                <a:gridCol w="421074">
                  <a:extLst>
                    <a:ext uri="{9D8B030D-6E8A-4147-A177-3AD203B41FA5}">
                      <a16:colId xmlns:a16="http://schemas.microsoft.com/office/drawing/2014/main" val="20005"/>
                    </a:ext>
                  </a:extLst>
                </a:gridCol>
                <a:gridCol w="420432">
                  <a:extLst>
                    <a:ext uri="{9D8B030D-6E8A-4147-A177-3AD203B41FA5}">
                      <a16:colId xmlns:a16="http://schemas.microsoft.com/office/drawing/2014/main" val="20006"/>
                    </a:ext>
                  </a:extLst>
                </a:gridCol>
                <a:gridCol w="421074">
                  <a:extLst>
                    <a:ext uri="{9D8B030D-6E8A-4147-A177-3AD203B41FA5}">
                      <a16:colId xmlns:a16="http://schemas.microsoft.com/office/drawing/2014/main" val="20007"/>
                    </a:ext>
                  </a:extLst>
                </a:gridCol>
                <a:gridCol w="420432">
                  <a:extLst>
                    <a:ext uri="{9D8B030D-6E8A-4147-A177-3AD203B41FA5}">
                      <a16:colId xmlns:a16="http://schemas.microsoft.com/office/drawing/2014/main" val="20008"/>
                    </a:ext>
                  </a:extLst>
                </a:gridCol>
                <a:gridCol w="421074">
                  <a:extLst>
                    <a:ext uri="{9D8B030D-6E8A-4147-A177-3AD203B41FA5}">
                      <a16:colId xmlns:a16="http://schemas.microsoft.com/office/drawing/2014/main" val="20009"/>
                    </a:ext>
                  </a:extLst>
                </a:gridCol>
                <a:gridCol w="420432">
                  <a:extLst>
                    <a:ext uri="{9D8B030D-6E8A-4147-A177-3AD203B41FA5}">
                      <a16:colId xmlns:a16="http://schemas.microsoft.com/office/drawing/2014/main" val="20010"/>
                    </a:ext>
                  </a:extLst>
                </a:gridCol>
                <a:gridCol w="421074">
                  <a:extLst>
                    <a:ext uri="{9D8B030D-6E8A-4147-A177-3AD203B41FA5}">
                      <a16:colId xmlns:a16="http://schemas.microsoft.com/office/drawing/2014/main" val="20011"/>
                    </a:ext>
                  </a:extLst>
                </a:gridCol>
                <a:gridCol w="420432">
                  <a:extLst>
                    <a:ext uri="{9D8B030D-6E8A-4147-A177-3AD203B41FA5}">
                      <a16:colId xmlns:a16="http://schemas.microsoft.com/office/drawing/2014/main" val="20012"/>
                    </a:ext>
                  </a:extLst>
                </a:gridCol>
                <a:gridCol w="421074">
                  <a:extLst>
                    <a:ext uri="{9D8B030D-6E8A-4147-A177-3AD203B41FA5}">
                      <a16:colId xmlns:a16="http://schemas.microsoft.com/office/drawing/2014/main" val="20013"/>
                    </a:ext>
                  </a:extLst>
                </a:gridCol>
                <a:gridCol w="420432">
                  <a:extLst>
                    <a:ext uri="{9D8B030D-6E8A-4147-A177-3AD203B41FA5}">
                      <a16:colId xmlns:a16="http://schemas.microsoft.com/office/drawing/2014/main" val="20014"/>
                    </a:ext>
                  </a:extLst>
                </a:gridCol>
                <a:gridCol w="421074">
                  <a:extLst>
                    <a:ext uri="{9D8B030D-6E8A-4147-A177-3AD203B41FA5}">
                      <a16:colId xmlns:a16="http://schemas.microsoft.com/office/drawing/2014/main" val="20015"/>
                    </a:ext>
                  </a:extLst>
                </a:gridCol>
                <a:gridCol w="420432">
                  <a:extLst>
                    <a:ext uri="{9D8B030D-6E8A-4147-A177-3AD203B41FA5}">
                      <a16:colId xmlns:a16="http://schemas.microsoft.com/office/drawing/2014/main" val="20016"/>
                    </a:ext>
                  </a:extLst>
                </a:gridCol>
                <a:gridCol w="421074">
                  <a:extLst>
                    <a:ext uri="{9D8B030D-6E8A-4147-A177-3AD203B41FA5}">
                      <a16:colId xmlns:a16="http://schemas.microsoft.com/office/drawing/2014/main" val="20017"/>
                    </a:ext>
                  </a:extLst>
                </a:gridCol>
                <a:gridCol w="420432">
                  <a:extLst>
                    <a:ext uri="{9D8B030D-6E8A-4147-A177-3AD203B41FA5}">
                      <a16:colId xmlns:a16="http://schemas.microsoft.com/office/drawing/2014/main" val="20018"/>
                    </a:ext>
                  </a:extLst>
                </a:gridCol>
                <a:gridCol w="421074">
                  <a:extLst>
                    <a:ext uri="{9D8B030D-6E8A-4147-A177-3AD203B41FA5}">
                      <a16:colId xmlns:a16="http://schemas.microsoft.com/office/drawing/2014/main" val="20019"/>
                    </a:ext>
                  </a:extLst>
                </a:gridCol>
                <a:gridCol w="420432">
                  <a:extLst>
                    <a:ext uri="{9D8B030D-6E8A-4147-A177-3AD203B41FA5}">
                      <a16:colId xmlns:a16="http://schemas.microsoft.com/office/drawing/2014/main" val="20020"/>
                    </a:ext>
                  </a:extLst>
                </a:gridCol>
                <a:gridCol w="421074">
                  <a:extLst>
                    <a:ext uri="{9D8B030D-6E8A-4147-A177-3AD203B41FA5}">
                      <a16:colId xmlns:a16="http://schemas.microsoft.com/office/drawing/2014/main" val="20021"/>
                    </a:ext>
                  </a:extLst>
                </a:gridCol>
                <a:gridCol w="420432">
                  <a:extLst>
                    <a:ext uri="{9D8B030D-6E8A-4147-A177-3AD203B41FA5}">
                      <a16:colId xmlns:a16="http://schemas.microsoft.com/office/drawing/2014/main" val="20022"/>
                    </a:ext>
                  </a:extLst>
                </a:gridCol>
                <a:gridCol w="421074">
                  <a:extLst>
                    <a:ext uri="{9D8B030D-6E8A-4147-A177-3AD203B41FA5}">
                      <a16:colId xmlns:a16="http://schemas.microsoft.com/office/drawing/2014/main" val="20023"/>
                    </a:ext>
                  </a:extLst>
                </a:gridCol>
                <a:gridCol w="420432">
                  <a:extLst>
                    <a:ext uri="{9D8B030D-6E8A-4147-A177-3AD203B41FA5}">
                      <a16:colId xmlns:a16="http://schemas.microsoft.com/office/drawing/2014/main" val="20024"/>
                    </a:ext>
                  </a:extLst>
                </a:gridCol>
              </a:tblGrid>
              <a:tr h="228102">
                <a:tc rowSpan="2">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700" u="none" strike="noStrike" dirty="0"/>
                        <a:t>Milestones</a:t>
                      </a:r>
                      <a:endParaRPr sz="1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1</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2</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3</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4</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5</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6</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02524">
                <a:tc vMerge="1">
                  <a:txBody>
                    <a:bodyPr/>
                    <a:lstStyle/>
                    <a:p>
                      <a:endParaRPr lang="en-US"/>
                    </a:p>
                  </a:txBody>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0252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Problem Statement</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0252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Project Objectives </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17240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Methodology</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20252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Literature Survey</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3950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Identification of essential concepts</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203595">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Role of Technology</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20252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Requirement Collection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33950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Software Requirement Specification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r h="33950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Project Scheduling &amp; Distribution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0"/>
                  </a:ext>
                </a:extLst>
              </a:tr>
              <a:tr h="17240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High Level Design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1"/>
                  </a:ext>
                </a:extLst>
              </a:tr>
              <a:tr h="506606">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Identifying the modules and test cases for each module</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dirty="0"/>
                        <a:t> </a:t>
                      </a:r>
                      <a:endParaRPr sz="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2"/>
                  </a:ext>
                </a:extLst>
              </a:tr>
              <a:tr h="20252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Low level design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3"/>
                  </a:ext>
                </a:extLst>
              </a:tr>
              <a:tr h="33950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Coding of the modules and debugging</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4"/>
                  </a:ext>
                </a:extLst>
              </a:tr>
              <a:tr h="203060">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Integration modules</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5"/>
                  </a:ext>
                </a:extLst>
              </a:tr>
              <a:tr h="17240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Testing</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6"/>
                  </a:ext>
                </a:extLst>
              </a:tr>
              <a:tr h="406120">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Quality and accuracy of Software System</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7"/>
                  </a:ext>
                </a:extLst>
              </a:tr>
              <a:tr h="339504">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Demonstration of  software system </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dirty="0"/>
                        <a:t> </a:t>
                      </a:r>
                      <a:endParaRPr sz="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8"/>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1"/>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4000" b="1"/>
              <a:t>Implementation plan in the form of Gantt</a:t>
            </a:r>
            <a:endParaRPr sz="4000"/>
          </a:p>
        </p:txBody>
      </p:sp>
      <p:sp>
        <p:nvSpPr>
          <p:cNvPr id="329" name="Google Shape;329;p41"/>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15:00&gt;     </a:t>
            </a:r>
            <a:fld id="{00000000-1234-1234-1234-123412341234}" type="slidenum">
              <a:rPr lang="en-US"/>
              <a:t>34</a:t>
            </a:fld>
            <a:endParaRPr lang="en-US"/>
          </a:p>
        </p:txBody>
      </p:sp>
      <p:graphicFrame>
        <p:nvGraphicFramePr>
          <p:cNvPr id="2" name="Table 1">
            <a:extLst>
              <a:ext uri="{FF2B5EF4-FFF2-40B4-BE49-F238E27FC236}">
                <a16:creationId xmlns:a16="http://schemas.microsoft.com/office/drawing/2014/main" id="{6C4BE29A-4992-B229-F0BF-94A647799ED0}"/>
              </a:ext>
            </a:extLst>
          </p:cNvPr>
          <p:cNvGraphicFramePr>
            <a:graphicFrameLocks noGrp="1"/>
          </p:cNvGraphicFramePr>
          <p:nvPr>
            <p:extLst>
              <p:ext uri="{D42A27DB-BD31-4B8C-83A1-F6EECF244321}">
                <p14:modId xmlns:p14="http://schemas.microsoft.com/office/powerpoint/2010/main" val="4043446317"/>
              </p:ext>
            </p:extLst>
          </p:nvPr>
        </p:nvGraphicFramePr>
        <p:xfrm>
          <a:off x="203198" y="1093509"/>
          <a:ext cx="11379205" cy="5251418"/>
        </p:xfrm>
        <a:graphic>
          <a:graphicData uri="http://schemas.openxmlformats.org/drawingml/2006/table">
            <a:tbl>
              <a:tblPr>
                <a:noFill/>
              </a:tblPr>
              <a:tblGrid>
                <a:gridCol w="1696999">
                  <a:extLst>
                    <a:ext uri="{9D8B030D-6E8A-4147-A177-3AD203B41FA5}">
                      <a16:colId xmlns:a16="http://schemas.microsoft.com/office/drawing/2014/main" val="20000"/>
                    </a:ext>
                  </a:extLst>
                </a:gridCol>
                <a:gridCol w="282582">
                  <a:extLst>
                    <a:ext uri="{9D8B030D-6E8A-4147-A177-3AD203B41FA5}">
                      <a16:colId xmlns:a16="http://schemas.microsoft.com/office/drawing/2014/main" val="20001"/>
                    </a:ext>
                  </a:extLst>
                </a:gridCol>
                <a:gridCol w="378029">
                  <a:extLst>
                    <a:ext uri="{9D8B030D-6E8A-4147-A177-3AD203B41FA5}">
                      <a16:colId xmlns:a16="http://schemas.microsoft.com/office/drawing/2014/main" val="20002"/>
                    </a:ext>
                  </a:extLst>
                </a:gridCol>
                <a:gridCol w="378029">
                  <a:extLst>
                    <a:ext uri="{9D8B030D-6E8A-4147-A177-3AD203B41FA5}">
                      <a16:colId xmlns:a16="http://schemas.microsoft.com/office/drawing/2014/main" val="20003"/>
                    </a:ext>
                  </a:extLst>
                </a:gridCol>
                <a:gridCol w="409595">
                  <a:extLst>
                    <a:ext uri="{9D8B030D-6E8A-4147-A177-3AD203B41FA5}">
                      <a16:colId xmlns:a16="http://schemas.microsoft.com/office/drawing/2014/main" val="20004"/>
                    </a:ext>
                  </a:extLst>
                </a:gridCol>
                <a:gridCol w="408842">
                  <a:extLst>
                    <a:ext uri="{9D8B030D-6E8A-4147-A177-3AD203B41FA5}">
                      <a16:colId xmlns:a16="http://schemas.microsoft.com/office/drawing/2014/main" val="20005"/>
                    </a:ext>
                  </a:extLst>
                </a:gridCol>
                <a:gridCol w="408842">
                  <a:extLst>
                    <a:ext uri="{9D8B030D-6E8A-4147-A177-3AD203B41FA5}">
                      <a16:colId xmlns:a16="http://schemas.microsoft.com/office/drawing/2014/main" val="20006"/>
                    </a:ext>
                  </a:extLst>
                </a:gridCol>
                <a:gridCol w="409595">
                  <a:extLst>
                    <a:ext uri="{9D8B030D-6E8A-4147-A177-3AD203B41FA5}">
                      <a16:colId xmlns:a16="http://schemas.microsoft.com/office/drawing/2014/main" val="20007"/>
                    </a:ext>
                  </a:extLst>
                </a:gridCol>
                <a:gridCol w="408092">
                  <a:extLst>
                    <a:ext uri="{9D8B030D-6E8A-4147-A177-3AD203B41FA5}">
                      <a16:colId xmlns:a16="http://schemas.microsoft.com/office/drawing/2014/main" val="20008"/>
                    </a:ext>
                  </a:extLst>
                </a:gridCol>
                <a:gridCol w="408842">
                  <a:extLst>
                    <a:ext uri="{9D8B030D-6E8A-4147-A177-3AD203B41FA5}">
                      <a16:colId xmlns:a16="http://schemas.microsoft.com/office/drawing/2014/main" val="20009"/>
                    </a:ext>
                  </a:extLst>
                </a:gridCol>
                <a:gridCol w="409595">
                  <a:extLst>
                    <a:ext uri="{9D8B030D-6E8A-4147-A177-3AD203B41FA5}">
                      <a16:colId xmlns:a16="http://schemas.microsoft.com/office/drawing/2014/main" val="20010"/>
                    </a:ext>
                  </a:extLst>
                </a:gridCol>
                <a:gridCol w="408842">
                  <a:extLst>
                    <a:ext uri="{9D8B030D-6E8A-4147-A177-3AD203B41FA5}">
                      <a16:colId xmlns:a16="http://schemas.microsoft.com/office/drawing/2014/main" val="20011"/>
                    </a:ext>
                  </a:extLst>
                </a:gridCol>
                <a:gridCol w="408842">
                  <a:extLst>
                    <a:ext uri="{9D8B030D-6E8A-4147-A177-3AD203B41FA5}">
                      <a16:colId xmlns:a16="http://schemas.microsoft.com/office/drawing/2014/main" val="20012"/>
                    </a:ext>
                  </a:extLst>
                </a:gridCol>
                <a:gridCol w="408842">
                  <a:extLst>
                    <a:ext uri="{9D8B030D-6E8A-4147-A177-3AD203B41FA5}">
                      <a16:colId xmlns:a16="http://schemas.microsoft.com/office/drawing/2014/main" val="20013"/>
                    </a:ext>
                  </a:extLst>
                </a:gridCol>
                <a:gridCol w="408842">
                  <a:extLst>
                    <a:ext uri="{9D8B030D-6E8A-4147-A177-3AD203B41FA5}">
                      <a16:colId xmlns:a16="http://schemas.microsoft.com/office/drawing/2014/main" val="20014"/>
                    </a:ext>
                  </a:extLst>
                </a:gridCol>
                <a:gridCol w="408842">
                  <a:extLst>
                    <a:ext uri="{9D8B030D-6E8A-4147-A177-3AD203B41FA5}">
                      <a16:colId xmlns:a16="http://schemas.microsoft.com/office/drawing/2014/main" val="20015"/>
                    </a:ext>
                  </a:extLst>
                </a:gridCol>
                <a:gridCol w="409595">
                  <a:extLst>
                    <a:ext uri="{9D8B030D-6E8A-4147-A177-3AD203B41FA5}">
                      <a16:colId xmlns:a16="http://schemas.microsoft.com/office/drawing/2014/main" val="20016"/>
                    </a:ext>
                  </a:extLst>
                </a:gridCol>
                <a:gridCol w="408842">
                  <a:extLst>
                    <a:ext uri="{9D8B030D-6E8A-4147-A177-3AD203B41FA5}">
                      <a16:colId xmlns:a16="http://schemas.microsoft.com/office/drawing/2014/main" val="20017"/>
                    </a:ext>
                  </a:extLst>
                </a:gridCol>
                <a:gridCol w="408092">
                  <a:extLst>
                    <a:ext uri="{9D8B030D-6E8A-4147-A177-3AD203B41FA5}">
                      <a16:colId xmlns:a16="http://schemas.microsoft.com/office/drawing/2014/main" val="20018"/>
                    </a:ext>
                  </a:extLst>
                </a:gridCol>
                <a:gridCol w="409595">
                  <a:extLst>
                    <a:ext uri="{9D8B030D-6E8A-4147-A177-3AD203B41FA5}">
                      <a16:colId xmlns:a16="http://schemas.microsoft.com/office/drawing/2014/main" val="20019"/>
                    </a:ext>
                  </a:extLst>
                </a:gridCol>
                <a:gridCol w="408842">
                  <a:extLst>
                    <a:ext uri="{9D8B030D-6E8A-4147-A177-3AD203B41FA5}">
                      <a16:colId xmlns:a16="http://schemas.microsoft.com/office/drawing/2014/main" val="20020"/>
                    </a:ext>
                  </a:extLst>
                </a:gridCol>
                <a:gridCol w="409595">
                  <a:extLst>
                    <a:ext uri="{9D8B030D-6E8A-4147-A177-3AD203B41FA5}">
                      <a16:colId xmlns:a16="http://schemas.microsoft.com/office/drawing/2014/main" val="20021"/>
                    </a:ext>
                  </a:extLst>
                </a:gridCol>
                <a:gridCol w="408092">
                  <a:extLst>
                    <a:ext uri="{9D8B030D-6E8A-4147-A177-3AD203B41FA5}">
                      <a16:colId xmlns:a16="http://schemas.microsoft.com/office/drawing/2014/main" val="20022"/>
                    </a:ext>
                  </a:extLst>
                </a:gridCol>
                <a:gridCol w="409595">
                  <a:extLst>
                    <a:ext uri="{9D8B030D-6E8A-4147-A177-3AD203B41FA5}">
                      <a16:colId xmlns:a16="http://schemas.microsoft.com/office/drawing/2014/main" val="20023"/>
                    </a:ext>
                  </a:extLst>
                </a:gridCol>
                <a:gridCol w="463705">
                  <a:extLst>
                    <a:ext uri="{9D8B030D-6E8A-4147-A177-3AD203B41FA5}">
                      <a16:colId xmlns:a16="http://schemas.microsoft.com/office/drawing/2014/main" val="20024"/>
                    </a:ext>
                  </a:extLst>
                </a:gridCol>
              </a:tblGrid>
              <a:tr h="209153">
                <a:tc rowSpan="2">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u="none" strike="noStrike" dirty="0"/>
                        <a:t>Milestones</a:t>
                      </a:r>
                      <a:endParaRPr sz="16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7</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8</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9</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10</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11</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12</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32543">
                <a:tc vMerge="1">
                  <a:txBody>
                    <a:bodyPr/>
                    <a:lstStyle/>
                    <a:p>
                      <a:endParaRPr lang="en-US"/>
                    </a:p>
                  </a:txBody>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5807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Problem Statement</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5807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Project Objectives </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15807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Methodology</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15807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Literature Survey</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1129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Identification of essential concepts</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15807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Role of Technology</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290683">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Requirement Collection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348095">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Software Requirement Specification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r h="31129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Project Scheduling &amp; Distribution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0"/>
                  </a:ext>
                </a:extLst>
              </a:tr>
              <a:tr h="15807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High Level Design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1"/>
                  </a:ext>
                </a:extLst>
              </a:tr>
              <a:tr h="46451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Identifying the modules and test cases for each module</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2"/>
                  </a:ext>
                </a:extLst>
              </a:tr>
              <a:tr h="15807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Low level design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3"/>
                  </a:ext>
                </a:extLst>
              </a:tr>
              <a:tr h="348095">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Coding of the modules and debugging</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4"/>
                  </a:ext>
                </a:extLst>
              </a:tr>
              <a:tr h="259655">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Integration modules</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5"/>
                  </a:ext>
                </a:extLst>
              </a:tr>
              <a:tr h="15807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Testing</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6"/>
                  </a:ext>
                </a:extLst>
              </a:tr>
              <a:tr h="31129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Quality and accuracy of Software System</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7"/>
                  </a:ext>
                </a:extLst>
              </a:tr>
              <a:tr h="311299">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Demonstration of  software system </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dirty="0"/>
                        <a:t> </a:t>
                      </a:r>
                      <a:endParaRPr sz="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dirty="0"/>
                        <a:t> </a:t>
                      </a:r>
                      <a:endParaRPr sz="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8"/>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2"/>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4000" b="1" dirty="0"/>
              <a:t>Implementation plan in the form of Gantt</a:t>
            </a:r>
            <a:endParaRPr sz="4000" dirty="0"/>
          </a:p>
        </p:txBody>
      </p:sp>
      <p:sp>
        <p:nvSpPr>
          <p:cNvPr id="336" name="Google Shape;336;p42"/>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15:00&gt;     </a:t>
            </a:r>
            <a:fld id="{00000000-1234-1234-1234-123412341234}" type="slidenum">
              <a:rPr lang="en-US"/>
              <a:t>35</a:t>
            </a:fld>
            <a:endParaRPr lang="en-US"/>
          </a:p>
        </p:txBody>
      </p:sp>
      <p:graphicFrame>
        <p:nvGraphicFramePr>
          <p:cNvPr id="2" name="Table 1">
            <a:extLst>
              <a:ext uri="{FF2B5EF4-FFF2-40B4-BE49-F238E27FC236}">
                <a16:creationId xmlns:a16="http://schemas.microsoft.com/office/drawing/2014/main" id="{CE79A0B2-4099-0CB8-169A-D0FDAC6D1FE1}"/>
              </a:ext>
            </a:extLst>
          </p:cNvPr>
          <p:cNvGraphicFramePr>
            <a:graphicFrameLocks noGrp="1"/>
          </p:cNvGraphicFramePr>
          <p:nvPr>
            <p:extLst>
              <p:ext uri="{D42A27DB-BD31-4B8C-83A1-F6EECF244321}">
                <p14:modId xmlns:p14="http://schemas.microsoft.com/office/powerpoint/2010/main" val="1665074039"/>
              </p:ext>
            </p:extLst>
          </p:nvPr>
        </p:nvGraphicFramePr>
        <p:xfrm>
          <a:off x="203199" y="1110007"/>
          <a:ext cx="11753124" cy="5136488"/>
        </p:xfrm>
        <a:graphic>
          <a:graphicData uri="http://schemas.openxmlformats.org/drawingml/2006/table">
            <a:tbl>
              <a:tblPr>
                <a:noFill/>
              </a:tblPr>
              <a:tblGrid>
                <a:gridCol w="1761273">
                  <a:extLst>
                    <a:ext uri="{9D8B030D-6E8A-4147-A177-3AD203B41FA5}">
                      <a16:colId xmlns:a16="http://schemas.microsoft.com/office/drawing/2014/main" val="20000"/>
                    </a:ext>
                  </a:extLst>
                </a:gridCol>
                <a:gridCol w="293561">
                  <a:extLst>
                    <a:ext uri="{9D8B030D-6E8A-4147-A177-3AD203B41FA5}">
                      <a16:colId xmlns:a16="http://schemas.microsoft.com/office/drawing/2014/main" val="20001"/>
                    </a:ext>
                  </a:extLst>
                </a:gridCol>
                <a:gridCol w="391160">
                  <a:extLst>
                    <a:ext uri="{9D8B030D-6E8A-4147-A177-3AD203B41FA5}">
                      <a16:colId xmlns:a16="http://schemas.microsoft.com/office/drawing/2014/main" val="20002"/>
                    </a:ext>
                  </a:extLst>
                </a:gridCol>
                <a:gridCol w="391160">
                  <a:extLst>
                    <a:ext uri="{9D8B030D-6E8A-4147-A177-3AD203B41FA5}">
                      <a16:colId xmlns:a16="http://schemas.microsoft.com/office/drawing/2014/main" val="20003"/>
                    </a:ext>
                  </a:extLst>
                </a:gridCol>
                <a:gridCol w="424570">
                  <a:extLst>
                    <a:ext uri="{9D8B030D-6E8A-4147-A177-3AD203B41FA5}">
                      <a16:colId xmlns:a16="http://schemas.microsoft.com/office/drawing/2014/main" val="20004"/>
                    </a:ext>
                  </a:extLst>
                </a:gridCol>
                <a:gridCol w="424570">
                  <a:extLst>
                    <a:ext uri="{9D8B030D-6E8A-4147-A177-3AD203B41FA5}">
                      <a16:colId xmlns:a16="http://schemas.microsoft.com/office/drawing/2014/main" val="20005"/>
                    </a:ext>
                  </a:extLst>
                </a:gridCol>
                <a:gridCol w="424570">
                  <a:extLst>
                    <a:ext uri="{9D8B030D-6E8A-4147-A177-3AD203B41FA5}">
                      <a16:colId xmlns:a16="http://schemas.microsoft.com/office/drawing/2014/main" val="20006"/>
                    </a:ext>
                  </a:extLst>
                </a:gridCol>
                <a:gridCol w="424570">
                  <a:extLst>
                    <a:ext uri="{9D8B030D-6E8A-4147-A177-3AD203B41FA5}">
                      <a16:colId xmlns:a16="http://schemas.microsoft.com/office/drawing/2014/main" val="20007"/>
                    </a:ext>
                  </a:extLst>
                </a:gridCol>
                <a:gridCol w="424570">
                  <a:extLst>
                    <a:ext uri="{9D8B030D-6E8A-4147-A177-3AD203B41FA5}">
                      <a16:colId xmlns:a16="http://schemas.microsoft.com/office/drawing/2014/main" val="20008"/>
                    </a:ext>
                  </a:extLst>
                </a:gridCol>
                <a:gridCol w="424570">
                  <a:extLst>
                    <a:ext uri="{9D8B030D-6E8A-4147-A177-3AD203B41FA5}">
                      <a16:colId xmlns:a16="http://schemas.microsoft.com/office/drawing/2014/main" val="20009"/>
                    </a:ext>
                  </a:extLst>
                </a:gridCol>
                <a:gridCol w="424570">
                  <a:extLst>
                    <a:ext uri="{9D8B030D-6E8A-4147-A177-3AD203B41FA5}">
                      <a16:colId xmlns:a16="http://schemas.microsoft.com/office/drawing/2014/main" val="20010"/>
                    </a:ext>
                  </a:extLst>
                </a:gridCol>
                <a:gridCol w="424570">
                  <a:extLst>
                    <a:ext uri="{9D8B030D-6E8A-4147-A177-3AD203B41FA5}">
                      <a16:colId xmlns:a16="http://schemas.microsoft.com/office/drawing/2014/main" val="20011"/>
                    </a:ext>
                  </a:extLst>
                </a:gridCol>
                <a:gridCol w="424570">
                  <a:extLst>
                    <a:ext uri="{9D8B030D-6E8A-4147-A177-3AD203B41FA5}">
                      <a16:colId xmlns:a16="http://schemas.microsoft.com/office/drawing/2014/main" val="20012"/>
                    </a:ext>
                  </a:extLst>
                </a:gridCol>
                <a:gridCol w="424570">
                  <a:extLst>
                    <a:ext uri="{9D8B030D-6E8A-4147-A177-3AD203B41FA5}">
                      <a16:colId xmlns:a16="http://schemas.microsoft.com/office/drawing/2014/main" val="20013"/>
                    </a:ext>
                  </a:extLst>
                </a:gridCol>
                <a:gridCol w="424570">
                  <a:extLst>
                    <a:ext uri="{9D8B030D-6E8A-4147-A177-3AD203B41FA5}">
                      <a16:colId xmlns:a16="http://schemas.microsoft.com/office/drawing/2014/main" val="20014"/>
                    </a:ext>
                  </a:extLst>
                </a:gridCol>
                <a:gridCol w="424570">
                  <a:extLst>
                    <a:ext uri="{9D8B030D-6E8A-4147-A177-3AD203B41FA5}">
                      <a16:colId xmlns:a16="http://schemas.microsoft.com/office/drawing/2014/main" val="20015"/>
                    </a:ext>
                  </a:extLst>
                </a:gridCol>
                <a:gridCol w="424570">
                  <a:extLst>
                    <a:ext uri="{9D8B030D-6E8A-4147-A177-3AD203B41FA5}">
                      <a16:colId xmlns:a16="http://schemas.microsoft.com/office/drawing/2014/main" val="20016"/>
                    </a:ext>
                  </a:extLst>
                </a:gridCol>
                <a:gridCol w="424570">
                  <a:extLst>
                    <a:ext uri="{9D8B030D-6E8A-4147-A177-3AD203B41FA5}">
                      <a16:colId xmlns:a16="http://schemas.microsoft.com/office/drawing/2014/main" val="20017"/>
                    </a:ext>
                  </a:extLst>
                </a:gridCol>
                <a:gridCol w="424570">
                  <a:extLst>
                    <a:ext uri="{9D8B030D-6E8A-4147-A177-3AD203B41FA5}">
                      <a16:colId xmlns:a16="http://schemas.microsoft.com/office/drawing/2014/main" val="20018"/>
                    </a:ext>
                  </a:extLst>
                </a:gridCol>
                <a:gridCol w="424570">
                  <a:extLst>
                    <a:ext uri="{9D8B030D-6E8A-4147-A177-3AD203B41FA5}">
                      <a16:colId xmlns:a16="http://schemas.microsoft.com/office/drawing/2014/main" val="20019"/>
                    </a:ext>
                  </a:extLst>
                </a:gridCol>
                <a:gridCol w="424570">
                  <a:extLst>
                    <a:ext uri="{9D8B030D-6E8A-4147-A177-3AD203B41FA5}">
                      <a16:colId xmlns:a16="http://schemas.microsoft.com/office/drawing/2014/main" val="20020"/>
                    </a:ext>
                  </a:extLst>
                </a:gridCol>
                <a:gridCol w="424570">
                  <a:extLst>
                    <a:ext uri="{9D8B030D-6E8A-4147-A177-3AD203B41FA5}">
                      <a16:colId xmlns:a16="http://schemas.microsoft.com/office/drawing/2014/main" val="20021"/>
                    </a:ext>
                  </a:extLst>
                </a:gridCol>
                <a:gridCol w="424570">
                  <a:extLst>
                    <a:ext uri="{9D8B030D-6E8A-4147-A177-3AD203B41FA5}">
                      <a16:colId xmlns:a16="http://schemas.microsoft.com/office/drawing/2014/main" val="20022"/>
                    </a:ext>
                  </a:extLst>
                </a:gridCol>
                <a:gridCol w="424570">
                  <a:extLst>
                    <a:ext uri="{9D8B030D-6E8A-4147-A177-3AD203B41FA5}">
                      <a16:colId xmlns:a16="http://schemas.microsoft.com/office/drawing/2014/main" val="20023"/>
                    </a:ext>
                  </a:extLst>
                </a:gridCol>
                <a:gridCol w="424570">
                  <a:extLst>
                    <a:ext uri="{9D8B030D-6E8A-4147-A177-3AD203B41FA5}">
                      <a16:colId xmlns:a16="http://schemas.microsoft.com/office/drawing/2014/main" val="20024"/>
                    </a:ext>
                  </a:extLst>
                </a:gridCol>
              </a:tblGrid>
              <a:tr h="212278">
                <a:tc rowSpan="2">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500" u="none" strike="noStrike"/>
                        <a:t>Milestones</a:t>
                      </a:r>
                      <a:endParaRPr sz="15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1</a:t>
                      </a:r>
                      <a:r>
                        <a:rPr lang="en-IN" sz="1600" b="1"/>
                        <a:t>3</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a:t>
                      </a:r>
                      <a:r>
                        <a:rPr lang="en-IN" sz="1600" b="1"/>
                        <a:t>14</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a:t>
                      </a:r>
                      <a:r>
                        <a:rPr lang="en-IN" sz="1600" b="1"/>
                        <a:t>15</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a:t>
                      </a:r>
                      <a:r>
                        <a:rPr lang="en-IN" sz="1600" b="1"/>
                        <a:t>16</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a:t>
                      </a:r>
                      <a:r>
                        <a:rPr lang="en-IN" sz="1600" b="1"/>
                        <a:t>17</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600" b="1" u="none" strike="noStrike"/>
                        <a:t>Week </a:t>
                      </a:r>
                      <a:r>
                        <a:rPr lang="en-IN" sz="1600" b="1"/>
                        <a:t>18</a:t>
                      </a:r>
                      <a:endParaRPr sz="16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34523">
                <a:tc vMerge="1">
                  <a:txBody>
                    <a:bodyPr/>
                    <a:lstStyle/>
                    <a:p>
                      <a:endParaRPr lang="en-US"/>
                    </a:p>
                  </a:txBody>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GL</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GM1</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GM2</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ctr" rtl="0">
                        <a:spcBef>
                          <a:spcPts val="0"/>
                        </a:spcBef>
                        <a:spcAft>
                          <a:spcPts val="0"/>
                        </a:spcAft>
                        <a:buNone/>
                      </a:pPr>
                      <a:r>
                        <a:rPr lang="en-IN" sz="1000" b="1" u="none" strike="noStrike"/>
                        <a:t>GM3</a:t>
                      </a:r>
                      <a:endParaRPr sz="1000" b="1"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6044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Problem Statement</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6044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Project Objectives </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103318">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Methodology</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16044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Literature Survey</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15951">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Identification of essential concepts</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dirty="0"/>
                        <a:t> </a:t>
                      </a:r>
                      <a:endParaRPr sz="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16044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Role of Technology</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246728">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Requirement Collection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315951">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Software Requirement Specification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r h="315951">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Project Scheduling &amp; Distribution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0"/>
                  </a:ext>
                </a:extLst>
              </a:tr>
              <a:tr h="16044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High Level Design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1"/>
                  </a:ext>
                </a:extLst>
              </a:tr>
              <a:tr h="471461">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Identifying the modules and test cases for each module</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2"/>
                  </a:ext>
                </a:extLst>
              </a:tr>
              <a:tr h="16044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Low level design</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3"/>
                  </a:ext>
                </a:extLst>
              </a:tr>
              <a:tr h="315951">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Coding of the modules and debugging</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4"/>
                  </a:ext>
                </a:extLst>
              </a:tr>
              <a:tr h="16044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Integration modules</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5"/>
                  </a:ext>
                </a:extLst>
              </a:tr>
              <a:tr h="160442">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Testing</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6"/>
                  </a:ext>
                </a:extLst>
              </a:tr>
              <a:tr h="315951">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Quality and accuracy of Software System</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7"/>
                  </a:ext>
                </a:extLst>
              </a:tr>
              <a:tr h="315951">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1200" u="none" strike="noStrike"/>
                        <a:t>Demonstration of  software system </a:t>
                      </a:r>
                      <a:endParaRPr sz="12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dirty="0"/>
                        <a:t> </a:t>
                      </a:r>
                      <a:endParaRPr sz="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dirty="0"/>
                        <a:t> </a:t>
                      </a:r>
                      <a:endParaRPr sz="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dirty="0"/>
                        <a:t> </a:t>
                      </a:r>
                      <a:endParaRPr sz="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a:t> </a:t>
                      </a:r>
                      <a:endParaRPr sz="700" b="0" i="0" u="none" strike="noStrike">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tc>
                  <a: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spcBef>
                          <a:spcPts val="0"/>
                        </a:spcBef>
                        <a:spcAft>
                          <a:spcPts val="0"/>
                        </a:spcAft>
                        <a:buNone/>
                      </a:pPr>
                      <a:r>
                        <a:rPr lang="en-IN" sz="700" u="none" strike="noStrike" dirty="0"/>
                        <a:t> </a:t>
                      </a:r>
                      <a:endParaRPr sz="700" b="0" i="0" u="none" strike="noStrike" dirty="0">
                        <a:solidFill>
                          <a:srgbClr val="000000"/>
                        </a:solidFill>
                        <a:latin typeface="Arial" panose="020B0604020202020204"/>
                        <a:ea typeface="Arial" panose="020B0604020202020204"/>
                        <a:cs typeface="Arial" panose="020B0604020202020204"/>
                        <a:sym typeface="Arial" panose="020B0604020202020204"/>
                      </a:endParaRPr>
                    </a:p>
                  </a:txBody>
                  <a:tcPr marL="5800" marR="5800" marT="5800" marB="0" anchor="b">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1"/>
                    </a:solidFill>
                  </a:tcPr>
                </a:tc>
                <a:extLst>
                  <a:ext uri="{0D108BD9-81ED-4DB2-BD59-A6C34878D82A}">
                    <a16:rowId xmlns:a16="http://schemas.microsoft.com/office/drawing/2014/main" val="10018"/>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4"/>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b="1"/>
              <a:t>Conclusion</a:t>
            </a:r>
          </a:p>
        </p:txBody>
      </p:sp>
      <p:sp>
        <p:nvSpPr>
          <p:cNvPr id="349" name="Google Shape;349;p44"/>
          <p:cNvSpPr txBox="1">
            <a:spLocks noGrp="1"/>
          </p:cNvSpPr>
          <p:nvPr>
            <p:ph type="body" idx="1"/>
          </p:nvPr>
        </p:nvSpPr>
        <p:spPr>
          <a:xfrm>
            <a:off x="421300" y="1137275"/>
            <a:ext cx="11445600" cy="4152600"/>
          </a:xfrm>
          <a:prstGeom prst="rect">
            <a:avLst/>
          </a:prstGeom>
          <a:noFill/>
          <a:ln>
            <a:noFill/>
          </a:ln>
        </p:spPr>
        <p:txBody>
          <a:bodyPr spcFirstLastPara="1" wrap="square" lIns="91425" tIns="45700" rIns="91425" bIns="45700" anchor="t" anchorCtr="0">
            <a:noAutofit/>
          </a:bodyPr>
          <a:lstStyle/>
          <a:p>
            <a:pPr marL="457200" lvl="0" indent="-361950" algn="l" rtl="0">
              <a:lnSpc>
                <a:spcPct val="100000"/>
              </a:lnSpc>
              <a:spcBef>
                <a:spcPts val="0"/>
              </a:spcBef>
              <a:spcAft>
                <a:spcPts val="0"/>
              </a:spcAft>
              <a:buSzPts val="2100"/>
              <a:buChar char="•"/>
            </a:pPr>
            <a:r>
              <a:rPr lang="en-US" sz="2100"/>
              <a:t>Automating college systems are promising for the improvement of the accuracy of the information generated by the administrative staff and inculcates an efficient working environment. </a:t>
            </a:r>
            <a:endParaRPr sz="2100"/>
          </a:p>
          <a:p>
            <a:pPr marL="457200" lvl="0" indent="-361950" algn="l" rtl="0">
              <a:lnSpc>
                <a:spcPct val="100000"/>
              </a:lnSpc>
              <a:spcBef>
                <a:spcPts val="0"/>
              </a:spcBef>
              <a:spcAft>
                <a:spcPts val="0"/>
              </a:spcAft>
              <a:buSzPts val="2100"/>
              <a:buChar char="•"/>
            </a:pPr>
            <a:r>
              <a:rPr lang="en-US" sz="2100"/>
              <a:t>Students Performance system will be very efficient for maintaining student database in one platform. </a:t>
            </a:r>
            <a:endParaRPr sz="2100"/>
          </a:p>
          <a:p>
            <a:pPr marL="457200" lvl="0" indent="-361950" algn="l" rtl="0">
              <a:lnSpc>
                <a:spcPct val="100000"/>
              </a:lnSpc>
              <a:spcBef>
                <a:spcPts val="0"/>
              </a:spcBef>
              <a:spcAft>
                <a:spcPts val="0"/>
              </a:spcAft>
              <a:buSzPts val="2100"/>
              <a:buChar char="•"/>
            </a:pPr>
            <a:r>
              <a:rPr lang="en-US" sz="2100"/>
              <a:t>It will ease the work of producing student grades report and prevent error generation. </a:t>
            </a:r>
            <a:endParaRPr sz="2100"/>
          </a:p>
          <a:p>
            <a:pPr marL="457200" lvl="0" indent="-361950" algn="l" rtl="0">
              <a:lnSpc>
                <a:spcPct val="100000"/>
              </a:lnSpc>
              <a:spcBef>
                <a:spcPts val="0"/>
              </a:spcBef>
              <a:spcAft>
                <a:spcPts val="0"/>
              </a:spcAft>
              <a:buSzPts val="2100"/>
              <a:buChar char="•"/>
            </a:pPr>
            <a:r>
              <a:rPr lang="en-US" sz="2100"/>
              <a:t>It will allow the teachers to use the students database in a efficient manner without going through redundant work with excel sheets.</a:t>
            </a:r>
            <a:endParaRPr sz="2100"/>
          </a:p>
          <a:p>
            <a:pPr marL="457200" lvl="0" indent="-361950" algn="l" rtl="0">
              <a:lnSpc>
                <a:spcPct val="100000"/>
              </a:lnSpc>
              <a:spcBef>
                <a:spcPts val="0"/>
              </a:spcBef>
              <a:spcAft>
                <a:spcPts val="0"/>
              </a:spcAft>
              <a:buSzPts val="2100"/>
              <a:buChar char="•"/>
            </a:pPr>
            <a:r>
              <a:rPr lang="en-US" sz="2100"/>
              <a:t> It is truly a great opportunity for us to work on this project and contribute towards the development</a:t>
            </a:r>
            <a:endParaRPr sz="2100"/>
          </a:p>
          <a:p>
            <a:pPr marL="0" lvl="0" indent="0" algn="l" rtl="0">
              <a:lnSpc>
                <a:spcPct val="100000"/>
              </a:lnSpc>
              <a:spcBef>
                <a:spcPts val="0"/>
              </a:spcBef>
              <a:spcAft>
                <a:spcPts val="0"/>
              </a:spcAft>
              <a:buNone/>
            </a:pPr>
            <a:r>
              <a:rPr lang="en-US" sz="2100"/>
              <a:t>         of our institute. </a:t>
            </a:r>
            <a:endParaRPr sz="2100"/>
          </a:p>
          <a:p>
            <a:pPr marL="457200" lvl="0" indent="-361950" algn="l" rtl="0">
              <a:lnSpc>
                <a:spcPct val="100000"/>
              </a:lnSpc>
              <a:spcBef>
                <a:spcPts val="0"/>
              </a:spcBef>
              <a:spcAft>
                <a:spcPts val="0"/>
              </a:spcAft>
              <a:buSzPts val="2100"/>
              <a:buChar char="•"/>
            </a:pPr>
            <a:r>
              <a:rPr lang="en-US" sz="2100"/>
              <a:t>It will capture important parameters and use it to produce criteria 4 for NBA accreditation. </a:t>
            </a:r>
            <a:endParaRPr sz="2100"/>
          </a:p>
          <a:p>
            <a:pPr marL="457200" lvl="0" indent="-361950" algn="l" rtl="0">
              <a:lnSpc>
                <a:spcPct val="100000"/>
              </a:lnSpc>
              <a:spcBef>
                <a:spcPts val="0"/>
              </a:spcBef>
              <a:spcAft>
                <a:spcPts val="0"/>
              </a:spcAft>
              <a:buSzPts val="2100"/>
              <a:buChar char="•"/>
            </a:pPr>
            <a:r>
              <a:rPr lang="en-US" sz="2100"/>
              <a:t>Further this project will also consist of the placement’s information of the students. Remuneration Module will store most important professor remuneration details and use them accordingly. This system will consist of database that can be used not only for the proposed functions but also for the future functions. </a:t>
            </a:r>
            <a:endParaRPr sz="2100"/>
          </a:p>
          <a:p>
            <a:pPr marL="457200" lvl="0" indent="0" algn="l" rtl="0">
              <a:lnSpc>
                <a:spcPct val="100000"/>
              </a:lnSpc>
              <a:spcBef>
                <a:spcPts val="0"/>
              </a:spcBef>
              <a:spcAft>
                <a:spcPts val="0"/>
              </a:spcAft>
              <a:buNone/>
            </a:pPr>
            <a:endParaRPr sz="2100"/>
          </a:p>
        </p:txBody>
      </p:sp>
      <p:sp>
        <p:nvSpPr>
          <p:cNvPr id="350" name="Google Shape;350;p44"/>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14:41&gt;     </a:t>
            </a:r>
            <a:fld id="{00000000-1234-1234-1234-123412341234}" type="slidenum">
              <a:rPr lang="en-US"/>
              <a:t>36</a:t>
            </a:fld>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5"/>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3200" b="1"/>
              <a:t>Table showing achieved project objectives till date</a:t>
            </a:r>
            <a:endParaRPr sz="3200"/>
          </a:p>
        </p:txBody>
      </p:sp>
      <p:sp>
        <p:nvSpPr>
          <p:cNvPr id="357" name="Google Shape;357;p45"/>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14:40&gt;     </a:t>
            </a:r>
            <a:fld id="{00000000-1234-1234-1234-123412341234}" type="slidenum">
              <a:rPr lang="en-US"/>
              <a:t>37</a:t>
            </a:fld>
            <a:endParaRPr lang="en-US"/>
          </a:p>
        </p:txBody>
      </p:sp>
      <p:sp>
        <p:nvSpPr>
          <p:cNvPr id="5" name="TextBox 4">
            <a:extLst>
              <a:ext uri="{FF2B5EF4-FFF2-40B4-BE49-F238E27FC236}">
                <a16:creationId xmlns:a16="http://schemas.microsoft.com/office/drawing/2014/main" id="{FFD1BD55-A93E-01EA-F58A-4A7AB1B3A324}"/>
              </a:ext>
            </a:extLst>
          </p:cNvPr>
          <p:cNvSpPr txBox="1"/>
          <p:nvPr/>
        </p:nvSpPr>
        <p:spPr>
          <a:xfrm>
            <a:off x="3033074" y="3323635"/>
            <a:ext cx="6103856" cy="523220"/>
          </a:xfrm>
          <a:prstGeom prst="rect">
            <a:avLst/>
          </a:prstGeom>
          <a:noFill/>
        </p:spPr>
        <p:txBody>
          <a:bodyPr wrap="square">
            <a:spAutoFit/>
          </a:bodyPr>
          <a:lstStyle/>
          <a:p>
            <a:endParaRPr lang="en-IN" dirty="0"/>
          </a:p>
          <a:p>
            <a:endParaRPr lang="en-IN" dirty="0"/>
          </a:p>
        </p:txBody>
      </p:sp>
      <p:sp>
        <p:nvSpPr>
          <p:cNvPr id="7" name="TextBox 6">
            <a:extLst>
              <a:ext uri="{FF2B5EF4-FFF2-40B4-BE49-F238E27FC236}">
                <a16:creationId xmlns:a16="http://schemas.microsoft.com/office/drawing/2014/main" id="{ACE20AA7-581B-3E2A-F922-50AE379DAC1A}"/>
              </a:ext>
            </a:extLst>
          </p:cNvPr>
          <p:cNvSpPr txBox="1"/>
          <p:nvPr/>
        </p:nvSpPr>
        <p:spPr>
          <a:xfrm>
            <a:off x="3033074" y="3277468"/>
            <a:ext cx="6103856" cy="307777"/>
          </a:xfrm>
          <a:prstGeom prst="rect">
            <a:avLst/>
          </a:prstGeom>
          <a:noFill/>
        </p:spPr>
        <p:txBody>
          <a:bodyPr wrap="square">
            <a:spAutoFit/>
          </a:bodyPr>
          <a:lstStyle/>
          <a:p>
            <a:endParaRPr lang="en-IN" dirty="0"/>
          </a:p>
        </p:txBody>
      </p:sp>
      <p:sp>
        <p:nvSpPr>
          <p:cNvPr id="9" name="TextBox 8">
            <a:extLst>
              <a:ext uri="{FF2B5EF4-FFF2-40B4-BE49-F238E27FC236}">
                <a16:creationId xmlns:a16="http://schemas.microsoft.com/office/drawing/2014/main" id="{082732B1-48F9-39CB-1E24-FA3AB686D918}"/>
              </a:ext>
            </a:extLst>
          </p:cNvPr>
          <p:cNvSpPr txBox="1"/>
          <p:nvPr/>
        </p:nvSpPr>
        <p:spPr>
          <a:xfrm>
            <a:off x="3033074" y="3277468"/>
            <a:ext cx="6103856" cy="307777"/>
          </a:xfrm>
          <a:prstGeom prst="rect">
            <a:avLst/>
          </a:prstGeom>
          <a:noFill/>
        </p:spPr>
        <p:txBody>
          <a:bodyPr wrap="square">
            <a:spAutoFit/>
          </a:bodyPr>
          <a:lstStyle/>
          <a:p>
            <a:endParaRPr lang="en-IN" dirty="0"/>
          </a:p>
        </p:txBody>
      </p:sp>
      <p:graphicFrame>
        <p:nvGraphicFramePr>
          <p:cNvPr id="2" name="Table 2">
            <a:extLst>
              <a:ext uri="{FF2B5EF4-FFF2-40B4-BE49-F238E27FC236}">
                <a16:creationId xmlns:a16="http://schemas.microsoft.com/office/drawing/2014/main" id="{535988D5-99F2-FC8F-997E-E40354F93601}"/>
              </a:ext>
            </a:extLst>
          </p:cNvPr>
          <p:cNvGraphicFramePr>
            <a:graphicFrameLocks noGrp="1"/>
          </p:cNvGraphicFramePr>
          <p:nvPr>
            <p:extLst>
              <p:ext uri="{D42A27DB-BD31-4B8C-83A1-F6EECF244321}">
                <p14:modId xmlns:p14="http://schemas.microsoft.com/office/powerpoint/2010/main" val="1855705852"/>
              </p:ext>
            </p:extLst>
          </p:nvPr>
        </p:nvGraphicFramePr>
        <p:xfrm>
          <a:off x="2021002" y="1315720"/>
          <a:ext cx="8127999" cy="4226560"/>
        </p:xfrm>
        <a:graphic>
          <a:graphicData uri="http://schemas.openxmlformats.org/drawingml/2006/table">
            <a:tbl>
              <a:tblPr firstRow="1" bandRow="1">
                <a:tableStyleId>{5C22544A-7EE6-4342-B048-85BDC9FD1C3A}</a:tableStyleId>
              </a:tblPr>
              <a:tblGrid>
                <a:gridCol w="786614">
                  <a:extLst>
                    <a:ext uri="{9D8B030D-6E8A-4147-A177-3AD203B41FA5}">
                      <a16:colId xmlns:a16="http://schemas.microsoft.com/office/drawing/2014/main" val="136995132"/>
                    </a:ext>
                  </a:extLst>
                </a:gridCol>
                <a:gridCol w="4632052">
                  <a:extLst>
                    <a:ext uri="{9D8B030D-6E8A-4147-A177-3AD203B41FA5}">
                      <a16:colId xmlns:a16="http://schemas.microsoft.com/office/drawing/2014/main" val="2152629780"/>
                    </a:ext>
                  </a:extLst>
                </a:gridCol>
                <a:gridCol w="2709333">
                  <a:extLst>
                    <a:ext uri="{9D8B030D-6E8A-4147-A177-3AD203B41FA5}">
                      <a16:colId xmlns:a16="http://schemas.microsoft.com/office/drawing/2014/main" val="2769140886"/>
                    </a:ext>
                  </a:extLst>
                </a:gridCol>
              </a:tblGrid>
              <a:tr h="370840">
                <a:tc>
                  <a:txBody>
                    <a:bodyPr/>
                    <a:lstStyle/>
                    <a:p>
                      <a:r>
                        <a:rPr lang="en-IN" dirty="0"/>
                        <a:t>Sr no.</a:t>
                      </a:r>
                    </a:p>
                  </a:txBody>
                  <a:tcPr/>
                </a:tc>
                <a:tc>
                  <a:txBody>
                    <a:bodyPr/>
                    <a:lstStyle/>
                    <a:p>
                      <a:r>
                        <a:rPr lang="en-IN" dirty="0"/>
                        <a:t>Objectives </a:t>
                      </a:r>
                    </a:p>
                  </a:txBody>
                  <a:tcPr/>
                </a:tc>
                <a:tc>
                  <a:txBody>
                    <a:bodyPr/>
                    <a:lstStyle/>
                    <a:p>
                      <a:r>
                        <a:rPr lang="en-IN" dirty="0"/>
                        <a:t>Remark</a:t>
                      </a:r>
                    </a:p>
                  </a:txBody>
                  <a:tcPr/>
                </a:tc>
                <a:extLst>
                  <a:ext uri="{0D108BD9-81ED-4DB2-BD59-A6C34878D82A}">
                    <a16:rowId xmlns:a16="http://schemas.microsoft.com/office/drawing/2014/main" val="677465282"/>
                  </a:ext>
                </a:extLst>
              </a:tr>
              <a:tr h="370840">
                <a:tc>
                  <a:txBody>
                    <a:bodyPr/>
                    <a:lstStyle/>
                    <a:p>
                      <a:r>
                        <a:rPr lang="en-IN" dirty="0"/>
                        <a:t>1</a:t>
                      </a:r>
                    </a:p>
                  </a:txBody>
                  <a:tcPr/>
                </a:tc>
                <a:tc>
                  <a:txBody>
                    <a:bodyPr/>
                    <a:lstStyle/>
                    <a:p>
                      <a:r>
                        <a:rPr lang="en-IN" dirty="0"/>
                        <a:t>Topic Research</a:t>
                      </a:r>
                    </a:p>
                  </a:txBody>
                  <a:tcPr/>
                </a:tc>
                <a:tc>
                  <a:txBody>
                    <a:bodyPr/>
                    <a:lstStyle/>
                    <a:p>
                      <a:r>
                        <a:rPr lang="en-IN" dirty="0"/>
                        <a:t>Completed</a:t>
                      </a:r>
                    </a:p>
                  </a:txBody>
                  <a:tcPr/>
                </a:tc>
                <a:extLst>
                  <a:ext uri="{0D108BD9-81ED-4DB2-BD59-A6C34878D82A}">
                    <a16:rowId xmlns:a16="http://schemas.microsoft.com/office/drawing/2014/main" val="853764557"/>
                  </a:ext>
                </a:extLst>
              </a:tr>
              <a:tr h="370840">
                <a:tc>
                  <a:txBody>
                    <a:bodyPr/>
                    <a:lstStyle/>
                    <a:p>
                      <a:r>
                        <a:rPr lang="en-IN" dirty="0"/>
                        <a:t>2</a:t>
                      </a:r>
                    </a:p>
                  </a:txBody>
                  <a:tcPr/>
                </a:tc>
                <a:tc>
                  <a:txBody>
                    <a:bodyPr/>
                    <a:lstStyle/>
                    <a:p>
                      <a:r>
                        <a:rPr lang="en-IN" dirty="0"/>
                        <a:t>Technology selection</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IN" dirty="0"/>
                        <a:t>Completed</a:t>
                      </a:r>
                    </a:p>
                  </a:txBody>
                  <a:tcPr/>
                </a:tc>
                <a:extLst>
                  <a:ext uri="{0D108BD9-81ED-4DB2-BD59-A6C34878D82A}">
                    <a16:rowId xmlns:a16="http://schemas.microsoft.com/office/drawing/2014/main" val="3362725201"/>
                  </a:ext>
                </a:extLst>
              </a:tr>
              <a:tr h="370840">
                <a:tc>
                  <a:txBody>
                    <a:bodyPr/>
                    <a:lstStyle/>
                    <a:p>
                      <a:r>
                        <a:rPr lang="en-IN" dirty="0"/>
                        <a:t>3</a:t>
                      </a:r>
                    </a:p>
                  </a:txBody>
                  <a:tcPr/>
                </a:tc>
                <a:tc>
                  <a:txBody>
                    <a:bodyPr/>
                    <a:lstStyle/>
                    <a:p>
                      <a:r>
                        <a:rPr lang="en-IN" dirty="0"/>
                        <a:t>Existing system review</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IN" dirty="0"/>
                        <a:t>Completed</a:t>
                      </a:r>
                    </a:p>
                  </a:txBody>
                  <a:tcPr/>
                </a:tc>
                <a:extLst>
                  <a:ext uri="{0D108BD9-81ED-4DB2-BD59-A6C34878D82A}">
                    <a16:rowId xmlns:a16="http://schemas.microsoft.com/office/drawing/2014/main" val="3509011259"/>
                  </a:ext>
                </a:extLst>
              </a:tr>
              <a:tr h="370840">
                <a:tc>
                  <a:txBody>
                    <a:bodyPr/>
                    <a:lstStyle/>
                    <a:p>
                      <a:r>
                        <a:rPr lang="en-IN" dirty="0"/>
                        <a:t>4</a:t>
                      </a:r>
                    </a:p>
                  </a:txBody>
                  <a:tcPr/>
                </a:tc>
                <a:tc>
                  <a:txBody>
                    <a:bodyPr/>
                    <a:lstStyle/>
                    <a:p>
                      <a:r>
                        <a:rPr lang="en-IN" dirty="0"/>
                        <a:t>System Architecture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IN" dirty="0"/>
                        <a:t>Completed</a:t>
                      </a:r>
                    </a:p>
                  </a:txBody>
                  <a:tcPr/>
                </a:tc>
                <a:extLst>
                  <a:ext uri="{0D108BD9-81ED-4DB2-BD59-A6C34878D82A}">
                    <a16:rowId xmlns:a16="http://schemas.microsoft.com/office/drawing/2014/main" val="3353894514"/>
                  </a:ext>
                </a:extLst>
              </a:tr>
              <a:tr h="370840">
                <a:tc>
                  <a:txBody>
                    <a:bodyPr/>
                    <a:lstStyle/>
                    <a:p>
                      <a:r>
                        <a:rPr lang="en-IN" dirty="0"/>
                        <a:t>5</a:t>
                      </a:r>
                    </a:p>
                  </a:txBody>
                  <a:tcPr/>
                </a:tc>
                <a:tc>
                  <a:txBody>
                    <a:bodyPr/>
                    <a:lstStyle/>
                    <a:p>
                      <a:r>
                        <a:rPr lang="en-IN" dirty="0"/>
                        <a:t>Relational Database design</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IN" dirty="0"/>
                        <a:t>Completed</a:t>
                      </a:r>
                    </a:p>
                    <a:p>
                      <a:endParaRPr lang="en-IN" dirty="0"/>
                    </a:p>
                  </a:txBody>
                  <a:tcPr/>
                </a:tc>
                <a:extLst>
                  <a:ext uri="{0D108BD9-81ED-4DB2-BD59-A6C34878D82A}">
                    <a16:rowId xmlns:a16="http://schemas.microsoft.com/office/drawing/2014/main" val="539896096"/>
                  </a:ext>
                </a:extLst>
              </a:tr>
              <a:tr h="370840">
                <a:tc>
                  <a:txBody>
                    <a:bodyPr/>
                    <a:lstStyle/>
                    <a:p>
                      <a:r>
                        <a:rPr lang="en-IN" dirty="0"/>
                        <a:t>6</a:t>
                      </a:r>
                    </a:p>
                  </a:txBody>
                  <a:tcPr/>
                </a:tc>
                <a:tc>
                  <a:txBody>
                    <a:bodyPr/>
                    <a:lstStyle/>
                    <a:p>
                      <a:r>
                        <a:rPr lang="en-IN" dirty="0"/>
                        <a:t>Front-end design</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IN" dirty="0"/>
                        <a:t>Completed</a:t>
                      </a:r>
                    </a:p>
                  </a:txBody>
                  <a:tcPr/>
                </a:tc>
                <a:extLst>
                  <a:ext uri="{0D108BD9-81ED-4DB2-BD59-A6C34878D82A}">
                    <a16:rowId xmlns:a16="http://schemas.microsoft.com/office/drawing/2014/main" val="1757889691"/>
                  </a:ext>
                </a:extLst>
              </a:tr>
              <a:tr h="370840">
                <a:tc>
                  <a:txBody>
                    <a:bodyPr/>
                    <a:lstStyle/>
                    <a:p>
                      <a:r>
                        <a:rPr lang="en-IN" dirty="0"/>
                        <a:t>7</a:t>
                      </a:r>
                    </a:p>
                  </a:txBody>
                  <a:tcPr/>
                </a:tc>
                <a:tc>
                  <a:txBody>
                    <a:bodyPr/>
                    <a:lstStyle/>
                    <a:p>
                      <a:r>
                        <a:rPr lang="en-IN" dirty="0"/>
                        <a:t>Division into modules</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IN" dirty="0"/>
                        <a:t>Completed</a:t>
                      </a:r>
                    </a:p>
                  </a:txBody>
                  <a:tcPr/>
                </a:tc>
                <a:extLst>
                  <a:ext uri="{0D108BD9-81ED-4DB2-BD59-A6C34878D82A}">
                    <a16:rowId xmlns:a16="http://schemas.microsoft.com/office/drawing/2014/main" val="1635649045"/>
                  </a:ext>
                </a:extLst>
              </a:tr>
              <a:tr h="370840">
                <a:tc>
                  <a:txBody>
                    <a:bodyPr/>
                    <a:lstStyle/>
                    <a:p>
                      <a:r>
                        <a:rPr lang="en-IN" dirty="0"/>
                        <a:t>8</a:t>
                      </a:r>
                    </a:p>
                  </a:txBody>
                  <a:tcPr/>
                </a:tc>
                <a:tc>
                  <a:txBody>
                    <a:bodyPr/>
                    <a:lstStyle/>
                    <a:p>
                      <a:r>
                        <a:rPr lang="en-IN" dirty="0"/>
                        <a:t>Back-end of the modules and unit testing</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IN" dirty="0"/>
                        <a:t>Completed</a:t>
                      </a:r>
                    </a:p>
                  </a:txBody>
                  <a:tcPr/>
                </a:tc>
                <a:extLst>
                  <a:ext uri="{0D108BD9-81ED-4DB2-BD59-A6C34878D82A}">
                    <a16:rowId xmlns:a16="http://schemas.microsoft.com/office/drawing/2014/main" val="805564644"/>
                  </a:ext>
                </a:extLst>
              </a:tr>
              <a:tr h="370840">
                <a:tc>
                  <a:txBody>
                    <a:bodyPr/>
                    <a:lstStyle/>
                    <a:p>
                      <a:r>
                        <a:rPr lang="en-IN" dirty="0"/>
                        <a:t>9</a:t>
                      </a:r>
                    </a:p>
                  </a:txBody>
                  <a:tcPr/>
                </a:tc>
                <a:tc>
                  <a:txBody>
                    <a:bodyPr/>
                    <a:lstStyle/>
                    <a:p>
                      <a:r>
                        <a:rPr lang="en-IN" dirty="0"/>
                        <a:t>Integration testing</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IN" dirty="0"/>
                        <a:t>Completed</a:t>
                      </a:r>
                    </a:p>
                  </a:txBody>
                  <a:tcPr/>
                </a:tc>
                <a:extLst>
                  <a:ext uri="{0D108BD9-81ED-4DB2-BD59-A6C34878D82A}">
                    <a16:rowId xmlns:a16="http://schemas.microsoft.com/office/drawing/2014/main" val="3054762773"/>
                  </a:ext>
                </a:extLst>
              </a:tr>
              <a:tr h="370840">
                <a:tc>
                  <a:txBody>
                    <a:bodyPr/>
                    <a:lstStyle/>
                    <a:p>
                      <a:r>
                        <a:rPr lang="en-IN" dirty="0"/>
                        <a:t>10</a:t>
                      </a:r>
                    </a:p>
                  </a:txBody>
                  <a:tcPr/>
                </a:tc>
                <a:tc>
                  <a:txBody>
                    <a:bodyPr/>
                    <a:lstStyle/>
                    <a:p>
                      <a:r>
                        <a:rPr lang="en-IN" dirty="0"/>
                        <a:t>Full system testing and debugging</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IN" dirty="0"/>
                        <a:t>Completed</a:t>
                      </a:r>
                    </a:p>
                  </a:txBody>
                  <a:tcPr/>
                </a:tc>
                <a:extLst>
                  <a:ext uri="{0D108BD9-81ED-4DB2-BD59-A6C34878D82A}">
                    <a16:rowId xmlns:a16="http://schemas.microsoft.com/office/drawing/2014/main" val="3981994823"/>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6"/>
          <p:cNvSpPr txBox="1">
            <a:spLocks noGrp="1"/>
          </p:cNvSpPr>
          <p:nvPr>
            <p:ph type="title"/>
          </p:nvPr>
        </p:nvSpPr>
        <p:spPr>
          <a:xfrm>
            <a:off x="1703512" y="76200"/>
            <a:ext cx="10285289"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400" b="1"/>
              <a:t> Table showing Project outcomes attainment levels of Project Group member</a:t>
            </a:r>
          </a:p>
        </p:txBody>
      </p:sp>
      <p:graphicFrame>
        <p:nvGraphicFramePr>
          <p:cNvPr id="363" name="Google Shape;363;p46"/>
          <p:cNvGraphicFramePr/>
          <p:nvPr>
            <p:extLst>
              <p:ext uri="{D42A27DB-BD31-4B8C-83A1-F6EECF244321}">
                <p14:modId xmlns:p14="http://schemas.microsoft.com/office/powerpoint/2010/main" val="2205549037"/>
              </p:ext>
            </p:extLst>
          </p:nvPr>
        </p:nvGraphicFramePr>
        <p:xfrm>
          <a:off x="263352" y="972722"/>
          <a:ext cx="11521325" cy="5367740"/>
        </p:xfrm>
        <a:graphic>
          <a:graphicData uri="http://schemas.openxmlformats.org/drawingml/2006/table">
            <a:tbl>
              <a:tblPr>
                <a:noFill/>
                <a:tableStyleId>{32F56D09-B349-445E-892E-7C11040EA0D5}</a:tableStyleId>
              </a:tblPr>
              <a:tblGrid>
                <a:gridCol w="792100">
                  <a:extLst>
                    <a:ext uri="{9D8B030D-6E8A-4147-A177-3AD203B41FA5}">
                      <a16:colId xmlns:a16="http://schemas.microsoft.com/office/drawing/2014/main" val="20000"/>
                    </a:ext>
                  </a:extLst>
                </a:gridCol>
                <a:gridCol w="7984600">
                  <a:extLst>
                    <a:ext uri="{9D8B030D-6E8A-4147-A177-3AD203B41FA5}">
                      <a16:colId xmlns:a16="http://schemas.microsoft.com/office/drawing/2014/main" val="20001"/>
                    </a:ext>
                  </a:extLst>
                </a:gridCol>
                <a:gridCol w="529075">
                  <a:extLst>
                    <a:ext uri="{9D8B030D-6E8A-4147-A177-3AD203B41FA5}">
                      <a16:colId xmlns:a16="http://schemas.microsoft.com/office/drawing/2014/main" val="20002"/>
                    </a:ext>
                  </a:extLst>
                </a:gridCol>
                <a:gridCol w="661350">
                  <a:extLst>
                    <a:ext uri="{9D8B030D-6E8A-4147-A177-3AD203B41FA5}">
                      <a16:colId xmlns:a16="http://schemas.microsoft.com/office/drawing/2014/main" val="20003"/>
                    </a:ext>
                  </a:extLst>
                </a:gridCol>
                <a:gridCol w="388550">
                  <a:extLst>
                    <a:ext uri="{9D8B030D-6E8A-4147-A177-3AD203B41FA5}">
                      <a16:colId xmlns:a16="http://schemas.microsoft.com/office/drawing/2014/main" val="20004"/>
                    </a:ext>
                  </a:extLst>
                </a:gridCol>
                <a:gridCol w="388550">
                  <a:extLst>
                    <a:ext uri="{9D8B030D-6E8A-4147-A177-3AD203B41FA5}">
                      <a16:colId xmlns:a16="http://schemas.microsoft.com/office/drawing/2014/main" val="20005"/>
                    </a:ext>
                  </a:extLst>
                </a:gridCol>
                <a:gridCol w="388550">
                  <a:extLst>
                    <a:ext uri="{9D8B030D-6E8A-4147-A177-3AD203B41FA5}">
                      <a16:colId xmlns:a16="http://schemas.microsoft.com/office/drawing/2014/main" val="20006"/>
                    </a:ext>
                  </a:extLst>
                </a:gridCol>
                <a:gridCol w="388550">
                  <a:extLst>
                    <a:ext uri="{9D8B030D-6E8A-4147-A177-3AD203B41FA5}">
                      <a16:colId xmlns:a16="http://schemas.microsoft.com/office/drawing/2014/main" val="20007"/>
                    </a:ext>
                  </a:extLst>
                </a:gridCol>
              </a:tblGrid>
              <a:tr h="373650">
                <a:tc rowSpan="2">
                  <a:txBody>
                    <a:bodyPr/>
                    <a:lstStyle/>
                    <a:p>
                      <a:pPr marL="0" marR="0" lvl="0" indent="0" algn="ctr" rtl="0">
                        <a:spcBef>
                          <a:spcPts val="0"/>
                        </a:spcBef>
                        <a:spcAft>
                          <a:spcPts val="0"/>
                        </a:spcAft>
                        <a:buNone/>
                      </a:pPr>
                      <a:r>
                        <a:rPr lang="en-US" sz="1800" u="none" strike="noStrike"/>
                        <a:t>COs</a:t>
                      </a:r>
                      <a:endParaRPr sz="1800" b="1"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rowSpan="2">
                  <a:txBody>
                    <a:bodyPr/>
                    <a:lstStyle/>
                    <a:p>
                      <a:pPr marL="0" marR="0" lvl="0" indent="0" algn="ctr" rtl="0">
                        <a:spcBef>
                          <a:spcPts val="0"/>
                        </a:spcBef>
                        <a:spcAft>
                          <a:spcPts val="0"/>
                        </a:spcAft>
                        <a:buNone/>
                      </a:pPr>
                      <a:r>
                        <a:rPr lang="en-US" sz="2400" u="none" strike="noStrike"/>
                        <a:t>Statement</a:t>
                      </a:r>
                      <a:endParaRPr sz="2400" b="1"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rowSpan="2">
                  <a:txBody>
                    <a:bodyPr/>
                    <a:lstStyle/>
                    <a:p>
                      <a:pPr marL="0" marR="0" lvl="0" indent="0" algn="ctr" rtl="0">
                        <a:spcBef>
                          <a:spcPts val="0"/>
                        </a:spcBef>
                        <a:spcAft>
                          <a:spcPts val="0"/>
                        </a:spcAft>
                        <a:buNone/>
                      </a:pPr>
                      <a:r>
                        <a:rPr lang="en-US" sz="1050" b="1" u="none" strike="noStrike"/>
                        <a:t>Mapped POs</a:t>
                      </a:r>
                      <a:endParaRPr sz="1050" b="1"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rowSpan="2">
                  <a:txBody>
                    <a:bodyPr/>
                    <a:lstStyle/>
                    <a:p>
                      <a:pPr marL="0" marR="0" lvl="0" indent="0" algn="ctr" rtl="0">
                        <a:spcBef>
                          <a:spcPts val="0"/>
                        </a:spcBef>
                        <a:spcAft>
                          <a:spcPts val="0"/>
                        </a:spcAft>
                        <a:buNone/>
                      </a:pPr>
                      <a:r>
                        <a:rPr lang="en-US" sz="1050" b="1" u="none" strike="noStrike"/>
                        <a:t>Mapped Bloom Levels</a:t>
                      </a:r>
                      <a:endParaRPr sz="1050" b="1"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gridSpan="4">
                  <a:txBody>
                    <a:bodyPr/>
                    <a:lstStyle/>
                    <a:p>
                      <a:pPr marL="0" marR="0" lvl="0" indent="0" algn="ctr" rtl="0">
                        <a:spcBef>
                          <a:spcPts val="0"/>
                        </a:spcBef>
                        <a:spcAft>
                          <a:spcPts val="0"/>
                        </a:spcAft>
                        <a:buNone/>
                      </a:pPr>
                      <a:r>
                        <a:rPr lang="en-US" sz="1100" b="1" u="none" strike="noStrike"/>
                        <a:t>Achieved attainment level</a:t>
                      </a:r>
                      <a:br>
                        <a:rPr lang="en-US" sz="1100" b="1" u="none" strike="noStrike"/>
                      </a:br>
                      <a:r>
                        <a:rPr lang="en-US" sz="1100" b="1" u="none" strike="noStrike"/>
                        <a:t>3- Excellence, 2- Good, 1-Fair</a:t>
                      </a:r>
                      <a:endParaRPr sz="1100" b="1" i="0" u="none" strike="noStrike">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69525">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ctr" rtl="0">
                        <a:spcBef>
                          <a:spcPts val="0"/>
                        </a:spcBef>
                        <a:spcAft>
                          <a:spcPts val="0"/>
                        </a:spcAft>
                        <a:buNone/>
                      </a:pPr>
                      <a:r>
                        <a:rPr lang="en-US" sz="1050" b="1" u="none" strike="noStrike"/>
                        <a:t>GL</a:t>
                      </a:r>
                      <a:endParaRPr sz="1050" b="1"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050" b="1" u="none" strike="noStrike"/>
                        <a:t>GM1</a:t>
                      </a:r>
                      <a:endParaRPr sz="1050" b="1"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050" b="1" u="none" strike="noStrike"/>
                        <a:t>GM2</a:t>
                      </a:r>
                      <a:endParaRPr sz="1050" b="1"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050" b="1" u="none" strike="noStrike"/>
                        <a:t>GM3</a:t>
                      </a:r>
                      <a:endParaRPr sz="1050" b="1"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extLst>
                  <a:ext uri="{0D108BD9-81ED-4DB2-BD59-A6C34878D82A}">
                    <a16:rowId xmlns:a16="http://schemas.microsoft.com/office/drawing/2014/main" val="10001"/>
                  </a:ext>
                </a:extLst>
              </a:tr>
              <a:tr h="301050">
                <a:tc>
                  <a:txBody>
                    <a:bodyPr/>
                    <a:lstStyle/>
                    <a:p>
                      <a:pPr marL="0" marR="0" lvl="0" indent="0" algn="ctr" rtl="0">
                        <a:spcBef>
                          <a:spcPts val="0"/>
                        </a:spcBef>
                        <a:spcAft>
                          <a:spcPts val="0"/>
                        </a:spcAft>
                        <a:buNone/>
                      </a:pPr>
                      <a:r>
                        <a:rPr lang="en-US" sz="1200" u="none" strike="noStrike"/>
                        <a:t>CO1</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Apply engineering Knowledge and skill to solve Societal /Research /Innovation /Entrepreneurship problems in a group. (PO-1)</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PO1</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L1, L2, L3</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02"/>
                  </a:ext>
                </a:extLst>
              </a:tr>
              <a:tr h="695625">
                <a:tc>
                  <a:txBody>
                    <a:bodyPr/>
                    <a:lstStyle/>
                    <a:p>
                      <a:pPr marL="0" marR="0" lvl="0" indent="0" algn="ctr" rtl="0">
                        <a:spcBef>
                          <a:spcPts val="0"/>
                        </a:spcBef>
                        <a:spcAft>
                          <a:spcPts val="0"/>
                        </a:spcAft>
                        <a:buNone/>
                      </a:pPr>
                      <a:r>
                        <a:rPr lang="en-US" sz="1200" u="none" strike="noStrike"/>
                        <a:t>CO2</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Identify societal/research/innovation/entrepreneurship problems through appropriate literature surveys then evaluate problem statements and identifies objectives, processes/ modules/ algorithms/ existing solutions /alternate solutions /methods to solve the problem with best methods and processes. (PO-2)</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PO2</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L4, L4</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2 </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03"/>
                  </a:ext>
                </a:extLst>
              </a:tr>
              <a:tr h="399700">
                <a:tc>
                  <a:txBody>
                    <a:bodyPr/>
                    <a:lstStyle/>
                    <a:p>
                      <a:pPr marL="0" marR="0" lvl="0" indent="0" algn="ctr" rtl="0">
                        <a:spcBef>
                          <a:spcPts val="0"/>
                        </a:spcBef>
                        <a:spcAft>
                          <a:spcPts val="0"/>
                        </a:spcAft>
                        <a:buNone/>
                      </a:pPr>
                      <a:r>
                        <a:rPr lang="en-US" sz="1200" u="none" strike="noStrike"/>
                        <a:t>CO3</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Review state-of-the-art literature and synthesize/develop system requirements, specifications, design constraints, from larger social and professional concerns. (PO-3)</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PO3</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L4, L5, L6</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2 </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04"/>
                  </a:ext>
                </a:extLst>
              </a:tr>
              <a:tr h="301050">
                <a:tc>
                  <a:txBody>
                    <a:bodyPr/>
                    <a:lstStyle/>
                    <a:p>
                      <a:pPr marL="0" marR="0" lvl="0" indent="0" algn="ctr" rtl="0">
                        <a:spcBef>
                          <a:spcPts val="0"/>
                        </a:spcBef>
                        <a:spcAft>
                          <a:spcPts val="0"/>
                        </a:spcAft>
                        <a:buNone/>
                      </a:pPr>
                      <a:r>
                        <a:rPr lang="en-US" sz="1200" u="none" strike="noStrike"/>
                        <a:t>CO4</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Validate, Verify the results using test cases/benchmark data/ theoretical /inferences /experiments /simulations.(PO-4)</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PO4</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L5</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05"/>
                  </a:ext>
                </a:extLst>
              </a:tr>
              <a:tr h="301050">
                <a:tc>
                  <a:txBody>
                    <a:bodyPr/>
                    <a:lstStyle/>
                    <a:p>
                      <a:pPr marL="0" marR="0" lvl="0" indent="0" algn="ctr" rtl="0">
                        <a:spcBef>
                          <a:spcPts val="0"/>
                        </a:spcBef>
                        <a:spcAft>
                          <a:spcPts val="0"/>
                        </a:spcAft>
                        <a:buNone/>
                      </a:pPr>
                      <a:r>
                        <a:rPr lang="en-US" sz="1200" u="none" strike="noStrike"/>
                        <a:t>CO5</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Identify/use/create/modify/extend modern engineering tools, techniques and resources required for solution implementation. (PO-5)</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PO5</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L4, L5, L6</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3 </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06"/>
                  </a:ext>
                </a:extLst>
              </a:tr>
              <a:tr h="301050">
                <a:tc>
                  <a:txBody>
                    <a:bodyPr/>
                    <a:lstStyle/>
                    <a:p>
                      <a:pPr marL="0" marR="0" lvl="0" indent="0" algn="ctr" rtl="0">
                        <a:spcBef>
                          <a:spcPts val="0"/>
                        </a:spcBef>
                        <a:spcAft>
                          <a:spcPts val="0"/>
                        </a:spcAft>
                        <a:buNone/>
                      </a:pPr>
                      <a:r>
                        <a:rPr lang="en-US" sz="1200" u="none" strike="noStrike"/>
                        <a:t>CO6</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Use standard norms of engineering practices and understand ethics and misconduct of publication. (PO-6 and 8)</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PO6, PO8</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L3, L4</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3 </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3 </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07"/>
                  </a:ext>
                </a:extLst>
              </a:tr>
              <a:tr h="301050">
                <a:tc>
                  <a:txBody>
                    <a:bodyPr/>
                    <a:lstStyle/>
                    <a:p>
                      <a:pPr marL="0" marR="0" lvl="0" indent="0" algn="ctr" rtl="0">
                        <a:spcBef>
                          <a:spcPts val="0"/>
                        </a:spcBef>
                        <a:spcAft>
                          <a:spcPts val="0"/>
                        </a:spcAft>
                        <a:buNone/>
                      </a:pPr>
                      <a:r>
                        <a:rPr lang="en-US" sz="1200" u="none" strike="noStrike"/>
                        <a:t>CO7</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Analyze the impact of solutions in a societal and environmental context for sustainable development. (PO-7)</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PO7</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L4, L5</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08"/>
                  </a:ext>
                </a:extLst>
              </a:tr>
              <a:tr h="215775">
                <a:tc>
                  <a:txBody>
                    <a:bodyPr/>
                    <a:lstStyle/>
                    <a:p>
                      <a:pPr marL="0" marR="0" lvl="0" indent="0" algn="ctr" rtl="0">
                        <a:spcBef>
                          <a:spcPts val="0"/>
                        </a:spcBef>
                        <a:spcAft>
                          <a:spcPts val="0"/>
                        </a:spcAft>
                        <a:buNone/>
                      </a:pPr>
                      <a:r>
                        <a:rPr lang="en-US" sz="1200" u="none" strike="noStrike"/>
                        <a:t>CO8</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Develop interpersonal skills to work as a member of a group or leader. (PO-9)</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PO9</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L1, L2, L3</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a:t> </a:t>
                      </a:r>
                      <a:endParaRPr sz="1100" b="0" i="0" u="none" strike="noStrike">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09"/>
                  </a:ext>
                </a:extLst>
              </a:tr>
              <a:tr h="301050">
                <a:tc rowSpan="4">
                  <a:txBody>
                    <a:bodyPr/>
                    <a:lstStyle/>
                    <a:p>
                      <a:pPr marL="0" marR="0" lvl="0" indent="0" algn="ctr" rtl="0">
                        <a:spcBef>
                          <a:spcPts val="0"/>
                        </a:spcBef>
                        <a:spcAft>
                          <a:spcPts val="0"/>
                        </a:spcAft>
                        <a:buNone/>
                      </a:pPr>
                      <a:r>
                        <a:rPr lang="en-US" sz="1200" u="none" strike="noStrike"/>
                        <a:t>CO9</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Communicate through technical report writing and oral presentation as per engineering standards. (PO-10)</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rowSpan="4">
                  <a:txBody>
                    <a:bodyPr/>
                    <a:lstStyle/>
                    <a:p>
                      <a:pPr marL="0" marR="0" lvl="0" indent="0" algn="ctr" rtl="0">
                        <a:spcBef>
                          <a:spcPts val="0"/>
                        </a:spcBef>
                        <a:spcAft>
                          <a:spcPts val="0"/>
                        </a:spcAft>
                        <a:buNone/>
                      </a:pPr>
                      <a:r>
                        <a:rPr lang="en-US" sz="1200" u="none" strike="noStrike"/>
                        <a:t>PO10</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rowSpan="4">
                  <a:txBody>
                    <a:bodyPr/>
                    <a:lstStyle/>
                    <a:p>
                      <a:pPr marL="0" marR="0" lvl="0" indent="0" algn="ctr" rtl="0">
                        <a:spcBef>
                          <a:spcPts val="0"/>
                        </a:spcBef>
                        <a:spcAft>
                          <a:spcPts val="0"/>
                        </a:spcAft>
                        <a:buNone/>
                      </a:pPr>
                      <a:r>
                        <a:rPr lang="en-US" sz="1200" u="none" strike="noStrike"/>
                        <a:t>L1, L2, L3</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3 </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10"/>
                  </a:ext>
                </a:extLst>
              </a:tr>
              <a:tr h="301050">
                <a:tc vMerge="1">
                  <a:txBody>
                    <a:bodyPr/>
                    <a:lstStyle/>
                    <a:p>
                      <a:endParaRPr lang="en-US"/>
                    </a:p>
                  </a:txBody>
                  <a:tcPr/>
                </a:tc>
                <a:tc>
                  <a:txBody>
                    <a:bodyPr/>
                    <a:lstStyle/>
                    <a:p>
                      <a:pPr marL="0" marR="0" lvl="0" indent="0" algn="l" rtl="0">
                        <a:spcBef>
                          <a:spcPts val="0"/>
                        </a:spcBef>
                        <a:spcAft>
                          <a:spcPts val="0"/>
                        </a:spcAft>
                        <a:buNone/>
                      </a:pPr>
                      <a:r>
                        <a:rPr lang="en-US" sz="1200" u="none" strike="noStrike"/>
                        <a:t>The work may result in research/white paper/ article/blog writing and publication by understanding ethics and misconduct of publication.</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vMerge="1">
                  <a:txBody>
                    <a:bodyPr/>
                    <a:lstStyle/>
                    <a:p>
                      <a:endParaRPr lang="en-US"/>
                    </a:p>
                  </a:txBody>
                  <a:tcPr/>
                </a:tc>
                <a:tc vMerge="1">
                  <a:txBody>
                    <a:bodyPr/>
                    <a:lstStyle/>
                    <a:p>
                      <a:endParaRPr lang="en-US"/>
                    </a:p>
                  </a:txBody>
                  <a:tcP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11"/>
                  </a:ext>
                </a:extLst>
              </a:tr>
              <a:tr h="202425">
                <a:tc vMerge="1">
                  <a:txBody>
                    <a:bodyPr/>
                    <a:lstStyle/>
                    <a:p>
                      <a:endParaRPr lang="en-US"/>
                    </a:p>
                  </a:txBody>
                  <a:tcPr/>
                </a:tc>
                <a:tc>
                  <a:txBody>
                    <a:bodyPr/>
                    <a:lstStyle/>
                    <a:p>
                      <a:pPr marL="0" marR="0" lvl="0" indent="0" algn="l" rtl="0">
                        <a:spcBef>
                          <a:spcPts val="0"/>
                        </a:spcBef>
                        <a:spcAft>
                          <a:spcPts val="0"/>
                        </a:spcAft>
                        <a:buNone/>
                      </a:pPr>
                      <a:r>
                        <a:rPr lang="en-US" sz="1200" u="none" strike="noStrike"/>
                        <a:t>The work may result in a business plan for entrepreneurship products created.</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vMerge="1">
                  <a:txBody>
                    <a:bodyPr/>
                    <a:lstStyle/>
                    <a:p>
                      <a:endParaRPr lang="en-US"/>
                    </a:p>
                  </a:txBody>
                  <a:tcPr/>
                </a:tc>
                <a:tc vMerge="1">
                  <a:txBody>
                    <a:bodyPr/>
                    <a:lstStyle/>
                    <a:p>
                      <a:endParaRPr lang="en-US"/>
                    </a:p>
                  </a:txBody>
                  <a:tcP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12"/>
                  </a:ext>
                </a:extLst>
              </a:tr>
              <a:tr h="0">
                <a:tc vMerge="1">
                  <a:txBody>
                    <a:bodyPr/>
                    <a:lstStyle/>
                    <a:p>
                      <a:endParaRPr lang="en-US"/>
                    </a:p>
                  </a:txBody>
                  <a:tcPr/>
                </a:tc>
                <a:tc>
                  <a:txBody>
                    <a:bodyPr/>
                    <a:lstStyle/>
                    <a:p>
                      <a:pPr marL="0" marR="0" lvl="0" indent="0" algn="l" rtl="0">
                        <a:spcBef>
                          <a:spcPts val="0"/>
                        </a:spcBef>
                        <a:spcAft>
                          <a:spcPts val="0"/>
                        </a:spcAft>
                        <a:buNone/>
                      </a:pPr>
                      <a:r>
                        <a:rPr lang="en-US" sz="1200" u="none" strike="noStrike"/>
                        <a:t>The work may result in the patent filing.</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vMerge="1">
                  <a:txBody>
                    <a:bodyPr/>
                    <a:lstStyle/>
                    <a:p>
                      <a:endParaRPr lang="en-US"/>
                    </a:p>
                  </a:txBody>
                  <a:tcPr/>
                </a:tc>
                <a:tc vMerge="1">
                  <a:txBody>
                    <a:bodyPr/>
                    <a:lstStyle/>
                    <a:p>
                      <a:endParaRPr lang="en-US"/>
                    </a:p>
                  </a:txBody>
                  <a:tcP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13"/>
                  </a:ext>
                </a:extLst>
              </a:tr>
              <a:tr h="301050">
                <a:tc>
                  <a:txBody>
                    <a:bodyPr/>
                    <a:lstStyle/>
                    <a:p>
                      <a:pPr marL="0" marR="0" lvl="0" indent="0" algn="ctr" rtl="0">
                        <a:spcBef>
                          <a:spcPts val="0"/>
                        </a:spcBef>
                        <a:spcAft>
                          <a:spcPts val="0"/>
                        </a:spcAft>
                        <a:buNone/>
                      </a:pPr>
                      <a:r>
                        <a:rPr lang="en-US" sz="1200" u="none" strike="noStrike"/>
                        <a:t>CO10</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Demonstrate project management principles and financial considerations during project work. (PO-11)</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PO11</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L3, L4, L5</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14"/>
                  </a:ext>
                </a:extLst>
              </a:tr>
              <a:tr h="301050">
                <a:tc>
                  <a:txBody>
                    <a:bodyPr/>
                    <a:lstStyle/>
                    <a:p>
                      <a:pPr marL="0" marR="0" lvl="0" indent="0" algn="ctr" rtl="0">
                        <a:spcBef>
                          <a:spcPts val="0"/>
                        </a:spcBef>
                        <a:spcAft>
                          <a:spcPts val="0"/>
                        </a:spcAft>
                        <a:buNone/>
                      </a:pPr>
                      <a:r>
                        <a:rPr lang="en-US" sz="1200" u="none" strike="noStrike"/>
                        <a:t>CO11</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200" u="none" strike="noStrike"/>
                        <a:t>Able to - Demonstrate the capabilities of self-learning in a group, which leads to lifelong learning. (PO-12)</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PO12</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ctr" rtl="0">
                        <a:spcBef>
                          <a:spcPts val="0"/>
                        </a:spcBef>
                        <a:spcAft>
                          <a:spcPts val="0"/>
                        </a:spcAft>
                        <a:buNone/>
                      </a:pPr>
                      <a:r>
                        <a:rPr lang="en-US" sz="1200" u="none" strike="noStrike"/>
                        <a:t>L1-L6</a:t>
                      </a:r>
                      <a:endParaRPr sz="1200" b="0" i="0" u="none" strike="noStrik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txBody>
                  <a:tcPr marL="5100" marR="5100" marT="5100" marB="0" anchor="ctr"/>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u="none" strike="noStrike" dirty="0"/>
                        <a:t> 2</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tc>
                  <a:txBody>
                    <a:bodyPr/>
                    <a:lstStyle/>
                    <a:p>
                      <a:pPr marL="0" marR="0" lvl="0" indent="0" algn="l" rtl="0">
                        <a:spcBef>
                          <a:spcPts val="0"/>
                        </a:spcBef>
                        <a:spcAft>
                          <a:spcPts val="0"/>
                        </a:spcAft>
                        <a:buNone/>
                      </a:pPr>
                      <a:r>
                        <a:rPr lang="en-US" sz="1100" b="0" i="0" u="none" strike="noStrike" dirty="0">
                          <a:solidFill>
                            <a:srgbClr val="000000"/>
                          </a:solidFill>
                          <a:latin typeface="Calibri" panose="020F0502020204030204"/>
                          <a:ea typeface="Calibri" panose="020F0502020204030204"/>
                          <a:cs typeface="Calibri" panose="020F0502020204030204"/>
                          <a:sym typeface="Calibri" panose="020F0502020204030204"/>
                        </a:rPr>
                        <a:t>3</a:t>
                      </a:r>
                      <a:endParaRPr sz="1100" b="0" i="0" u="none" strike="noStrike" dirty="0">
                        <a:solidFill>
                          <a:srgbClr val="000000"/>
                        </a:solidFill>
                        <a:latin typeface="Calibri" panose="020F0502020204030204"/>
                        <a:ea typeface="Calibri" panose="020F0502020204030204"/>
                        <a:cs typeface="Calibri" panose="020F0502020204030204"/>
                        <a:sym typeface="Calibri" panose="020F0502020204030204"/>
                      </a:endParaRPr>
                    </a:p>
                  </a:txBody>
                  <a:tcPr marL="5100" marR="5100" marT="5100" marB="0" anchor="b"/>
                </a:tc>
                <a:extLst>
                  <a:ext uri="{0D108BD9-81ED-4DB2-BD59-A6C34878D82A}">
                    <a16:rowId xmlns:a16="http://schemas.microsoft.com/office/drawing/2014/main" val="10015"/>
                  </a:ext>
                </a:extLst>
              </a:tr>
            </a:tbl>
          </a:graphicData>
        </a:graphic>
      </p:graphicFrame>
      <p:sp>
        <p:nvSpPr>
          <p:cNvPr id="364" name="Google Shape;364;p46"/>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dirty="0"/>
              <a:t>&lt;06/10/2022 13:11&gt;     </a:t>
            </a:r>
            <a:fld id="{00000000-1234-1234-1234-123412341234}" type="slidenum">
              <a:rPr lang="en-US"/>
              <a:t>38</a:t>
            </a:fld>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47"/>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370" name="Google Shape;370;p47"/>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13:07&gt;     </a:t>
            </a:r>
            <a:fld id="{00000000-1234-1234-1234-123412341234}" type="slidenum">
              <a:rPr lang="en-US"/>
              <a:t>39</a:t>
            </a:fld>
            <a:endParaRPr lang="en-US"/>
          </a:p>
        </p:txBody>
      </p:sp>
      <p:pic>
        <p:nvPicPr>
          <p:cNvPr id="371" name="Google Shape;371;p47" descr="Image result for warm welcome"/>
          <p:cNvPicPr preferRelativeResize="0">
            <a:picLocks noGrp="1"/>
          </p:cNvPicPr>
          <p:nvPr>
            <p:ph type="body" idx="1"/>
          </p:nvPr>
        </p:nvPicPr>
        <p:blipFill rotWithShape="1">
          <a:blip r:embed="rId3"/>
          <a:srcRect/>
          <a:stretch>
            <a:fillRect/>
          </a:stretch>
        </p:blipFill>
        <p:spPr>
          <a:xfrm>
            <a:off x="2639616" y="1340769"/>
            <a:ext cx="6768752" cy="45788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9"/>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3600"/>
              <a:t>Programme Educational Objectives (PEOs)</a:t>
            </a:r>
            <a:endParaRPr sz="3600"/>
          </a:p>
        </p:txBody>
      </p:sp>
      <p:grpSp>
        <p:nvGrpSpPr>
          <p:cNvPr id="85" name="Google Shape;85;p9"/>
          <p:cNvGrpSpPr/>
          <p:nvPr/>
        </p:nvGrpSpPr>
        <p:grpSpPr>
          <a:xfrm>
            <a:off x="407368" y="1129667"/>
            <a:ext cx="11520429" cy="5035637"/>
            <a:chOff x="0" y="4922"/>
            <a:chExt cx="11520429" cy="5035637"/>
          </a:xfrm>
        </p:grpSpPr>
        <p:sp>
          <p:nvSpPr>
            <p:cNvPr id="86" name="Google Shape;86;p9"/>
            <p:cNvSpPr/>
            <p:nvPr/>
          </p:nvSpPr>
          <p:spPr>
            <a:xfrm rot="5400000">
              <a:off x="4385258" y="-2291891"/>
              <a:ext cx="4646000" cy="9624342"/>
            </a:xfrm>
            <a:prstGeom prst="round2SameRect">
              <a:avLst>
                <a:gd name="adj1" fmla="val 16667"/>
                <a:gd name="adj2" fmla="val 0"/>
              </a:avLst>
            </a:prstGeom>
            <a:solidFill>
              <a:srgbClr val="DDE5D0">
                <a:alpha val="89803"/>
              </a:srgbClr>
            </a:solidFill>
            <a:ln w="9525" cap="flat" cmpd="sng">
              <a:solidFill>
                <a:srgbClr val="DDE5D0">
                  <a:alpha val="89803"/>
                </a:srgbClr>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txBox="1"/>
            <p:nvPr/>
          </p:nvSpPr>
          <p:spPr>
            <a:xfrm>
              <a:off x="1896088" y="424078"/>
              <a:ext cx="9397543" cy="4192402"/>
            </a:xfrm>
            <a:prstGeom prst="rect">
              <a:avLst/>
            </a:prstGeom>
            <a:noFill/>
            <a:ln>
              <a:noFill/>
            </a:ln>
          </p:spPr>
          <p:txBody>
            <a:bodyPr spcFirstLastPara="1" wrap="square" lIns="247650" tIns="123825" rIns="247650" bIns="123825" anchor="ctr" anchorCtr="0">
              <a:noAutofit/>
            </a:bodyPr>
            <a:lstStyle/>
            <a:p>
              <a:pPr marL="228600" marR="0" lvl="1" indent="-228600" algn="just" rtl="0">
                <a:lnSpc>
                  <a:spcPct val="90000"/>
                </a:lnSpc>
                <a:spcBef>
                  <a:spcPts val="0"/>
                </a:spcBef>
                <a:spcAft>
                  <a:spcPts val="0"/>
                </a:spcAft>
                <a:buClr>
                  <a:schemeClr val="dk1"/>
                </a:buClr>
                <a:buSzPts val="2400"/>
                <a:buFont typeface="Comic Sans MS" panose="030F0702030302020204"/>
                <a:buChar char="•"/>
              </a:pPr>
              <a:r>
                <a:rPr lang="en-US"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PEO-1: To prepare the Learner with a sound foundation in the mathematical, scientific and engineering fundamentals.</a:t>
              </a:r>
              <a:endParaRPr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a:p>
              <a:pPr marL="228600" marR="0" lvl="1" indent="-228600" algn="l" rtl="0">
                <a:lnSpc>
                  <a:spcPct val="90000"/>
                </a:lnSpc>
                <a:spcBef>
                  <a:spcPts val="360"/>
                </a:spcBef>
                <a:spcAft>
                  <a:spcPts val="0"/>
                </a:spcAft>
                <a:buClr>
                  <a:schemeClr val="dk1"/>
                </a:buClr>
                <a:buSzPts val="2400"/>
                <a:buFont typeface="Comic Sans MS" panose="030F0702030302020204"/>
                <a:buChar char="•"/>
              </a:pPr>
              <a:r>
                <a:rPr lang="en-US"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PEO-2: To motivate the Learner in the art of self-learning and to use modern tools for solving real life problems</a:t>
              </a:r>
              <a:endParaRPr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a:p>
              <a:pPr marL="228600" marR="0" lvl="1" indent="-228600" algn="l" rtl="0">
                <a:lnSpc>
                  <a:spcPct val="90000"/>
                </a:lnSpc>
                <a:spcBef>
                  <a:spcPts val="360"/>
                </a:spcBef>
                <a:spcAft>
                  <a:spcPts val="0"/>
                </a:spcAft>
                <a:buClr>
                  <a:schemeClr val="dk1"/>
                </a:buClr>
                <a:buSzPts val="2400"/>
                <a:buFont typeface="Comic Sans MS" panose="030F0702030302020204"/>
                <a:buChar char="•"/>
              </a:pPr>
              <a:r>
                <a:rPr lang="en-US"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PEO-3: To equip the Learner with broad education necessary to understand the impact of Computer Science and Engineering in a global and social context.</a:t>
              </a:r>
              <a:endParaRPr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a:p>
              <a:pPr marL="228600" marR="0" lvl="1" indent="-228600" algn="l" rtl="0">
                <a:lnSpc>
                  <a:spcPct val="90000"/>
                </a:lnSpc>
                <a:spcBef>
                  <a:spcPts val="360"/>
                </a:spcBef>
                <a:spcAft>
                  <a:spcPts val="0"/>
                </a:spcAft>
                <a:buClr>
                  <a:schemeClr val="dk1"/>
                </a:buClr>
                <a:buSzPts val="2400"/>
                <a:buFont typeface="Comic Sans MS" panose="030F0702030302020204"/>
                <a:buChar char="•"/>
              </a:pPr>
              <a:r>
                <a:rPr lang="en-US"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PEO-4: To encourage, motivate and prepare the Learner’s for Lifelong¬ learning.</a:t>
              </a:r>
              <a:endParaRPr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a:p>
              <a:pPr marL="228600" marR="0" lvl="1" indent="-228600" algn="l" rtl="0">
                <a:lnSpc>
                  <a:spcPct val="90000"/>
                </a:lnSpc>
                <a:spcBef>
                  <a:spcPts val="360"/>
                </a:spcBef>
                <a:spcAft>
                  <a:spcPts val="0"/>
                </a:spcAft>
                <a:buClr>
                  <a:schemeClr val="dk1"/>
                </a:buClr>
                <a:buSzPts val="2400"/>
                <a:buFont typeface="Comic Sans MS" panose="030F0702030302020204"/>
                <a:buChar char="•"/>
              </a:pPr>
              <a:r>
                <a:rPr lang="en-US"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rPr>
                <a:t>PEO-5: To inculcate professional and ethical attitude, good leadership qualities and commitment to social responsibilities in the Learner’s thought process.</a:t>
              </a:r>
              <a:endParaRPr sz="2400" b="1" i="0" u="none" strike="noStrike" cap="none">
                <a:solidFill>
                  <a:schemeClr val="dk1"/>
                </a:solidFill>
                <a:latin typeface="Comic Sans MS" panose="030F0702030302020204"/>
                <a:ea typeface="Comic Sans MS" panose="030F0702030302020204"/>
                <a:cs typeface="Comic Sans MS" panose="030F0702030302020204"/>
                <a:sym typeface="Comic Sans MS" panose="030F0702030302020204"/>
              </a:endParaRPr>
            </a:p>
          </p:txBody>
        </p:sp>
        <p:sp>
          <p:nvSpPr>
            <p:cNvPr id="88" name="Google Shape;88;p9"/>
            <p:cNvSpPr/>
            <p:nvPr/>
          </p:nvSpPr>
          <p:spPr>
            <a:xfrm>
              <a:off x="0" y="4922"/>
              <a:ext cx="1895236" cy="5035637"/>
            </a:xfrm>
            <a:prstGeom prst="roundRect">
              <a:avLst>
                <a:gd name="adj" fmla="val 16667"/>
              </a:avLst>
            </a:prstGeom>
            <a:gradFill>
              <a:gsLst>
                <a:gs pos="0">
                  <a:srgbClr val="759336"/>
                </a:gs>
                <a:gs pos="80000">
                  <a:srgbClr val="99C247"/>
                </a:gs>
                <a:gs pos="100000">
                  <a:srgbClr val="9BC545"/>
                </a:gs>
              </a:gsLst>
              <a:lin ang="16200000" scaled="0"/>
            </a:gradFill>
            <a:ln>
              <a:noFill/>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txBox="1"/>
            <p:nvPr/>
          </p:nvSpPr>
          <p:spPr>
            <a:xfrm>
              <a:off x="92518" y="97440"/>
              <a:ext cx="1710200" cy="4850601"/>
            </a:xfrm>
            <a:prstGeom prst="rect">
              <a:avLst/>
            </a:prstGeom>
            <a:noFill/>
            <a:ln>
              <a:noFill/>
            </a:ln>
          </p:spPr>
          <p:txBody>
            <a:bodyPr spcFirstLastPara="1" wrap="square" lIns="95250" tIns="47625" rIns="95250" bIns="47625" anchor="ctr" anchorCtr="0">
              <a:noAutofit/>
            </a:bodyPr>
            <a:lstStyle/>
            <a:p>
              <a:pPr marL="0" marR="0" lvl="0" indent="0" algn="ctr" rtl="0">
                <a:lnSpc>
                  <a:spcPct val="90000"/>
                </a:lnSpc>
                <a:spcBef>
                  <a:spcPts val="0"/>
                </a:spcBef>
                <a:spcAft>
                  <a:spcPts val="0"/>
                </a:spcAft>
                <a:buNone/>
              </a:pPr>
              <a:r>
                <a:rPr lang="en-US" sz="2500" b="0">
                  <a:solidFill>
                    <a:schemeClr val="lt1"/>
                  </a:solidFill>
                  <a:latin typeface="Comic Sans MS" panose="030F0702030302020204"/>
                  <a:ea typeface="Comic Sans MS" panose="030F0702030302020204"/>
                  <a:cs typeface="Comic Sans MS" panose="030F0702030302020204"/>
                  <a:sym typeface="Comic Sans MS" panose="030F0702030302020204"/>
                </a:rPr>
                <a:t>Programme Educational Objectives</a:t>
              </a:r>
              <a:endParaRPr sz="2500" b="0">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grpSp>
      <p:sp>
        <p:nvSpPr>
          <p:cNvPr id="90" name="Google Shape;90;p9"/>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13:07&gt;     </a:t>
            </a:r>
            <a:fld id="{00000000-1234-1234-1234-123412341234}" type="slidenum">
              <a:rPr lang="en-US"/>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0"/>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b="1"/>
              <a:t>Programme Outcome </a:t>
            </a:r>
          </a:p>
        </p:txBody>
      </p:sp>
      <p:grpSp>
        <p:nvGrpSpPr>
          <p:cNvPr id="96" name="Google Shape;96;p10"/>
          <p:cNvGrpSpPr/>
          <p:nvPr/>
        </p:nvGrpSpPr>
        <p:grpSpPr>
          <a:xfrm>
            <a:off x="479650" y="1127186"/>
            <a:ext cx="11376714" cy="4996536"/>
            <a:chOff x="274" y="2442"/>
            <a:chExt cx="11376714" cy="4996536"/>
          </a:xfrm>
        </p:grpSpPr>
        <p:sp>
          <p:nvSpPr>
            <p:cNvPr id="97" name="Google Shape;97;p10"/>
            <p:cNvSpPr/>
            <p:nvPr/>
          </p:nvSpPr>
          <p:spPr>
            <a:xfrm rot="5400000">
              <a:off x="5031888" y="-1703713"/>
              <a:ext cx="4281352" cy="8408848"/>
            </a:xfrm>
            <a:prstGeom prst="round2SameRect">
              <a:avLst>
                <a:gd name="adj1" fmla="val 16667"/>
                <a:gd name="adj2" fmla="val 0"/>
              </a:avLst>
            </a:prstGeom>
            <a:solidFill>
              <a:srgbClr val="E7CFCF">
                <a:alpha val="89803"/>
              </a:srgbClr>
            </a:solidFill>
            <a:ln w="9525" cap="flat" cmpd="sng">
              <a:solidFill>
                <a:srgbClr val="E7CFCF">
                  <a:alpha val="89803"/>
                </a:srgbClr>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0"/>
            <p:cNvSpPr txBox="1"/>
            <p:nvPr/>
          </p:nvSpPr>
          <p:spPr>
            <a:xfrm>
              <a:off x="2968140" y="569033"/>
              <a:ext cx="8199850" cy="3863356"/>
            </a:xfrm>
            <a:prstGeom prst="rect">
              <a:avLst/>
            </a:prstGeom>
            <a:noFill/>
            <a:ln>
              <a:noFill/>
            </a:ln>
          </p:spPr>
          <p:txBody>
            <a:bodyPr spcFirstLastPara="1" wrap="square" lIns="247650" tIns="123825" rIns="247650" bIns="123825" anchor="ctr" anchorCtr="0">
              <a:noAutofit/>
            </a:bodyPr>
            <a:lstStyle/>
            <a:p>
              <a:pPr marL="228600" marR="0" lvl="1" indent="-228600" algn="l" rtl="0">
                <a:lnSpc>
                  <a:spcPct val="90000"/>
                </a:lnSpc>
                <a:spcBef>
                  <a:spcPts val="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PO-1	Engineering    knowledge</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PO-2	Problem   analysis</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PO-3	Design/ development  of  solutions</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PO-4	Conduct investigations of complex problems</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PO-5	Modern tool usage</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PO-6	The  engineer  and  society</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PO-7	Environment and sustainability</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PO-8	Ethics</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PO-9	Individual and team work</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PO-10	Communication</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PO-11	Project    management    and   finance</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a:p>
              <a:pPr marL="228600" marR="0" lvl="1" indent="-228600" algn="l" rtl="0">
                <a:lnSpc>
                  <a:spcPct val="90000"/>
                </a:lnSpc>
                <a:spcBef>
                  <a:spcPts val="300"/>
                </a:spcBef>
                <a:spcAft>
                  <a:spcPts val="0"/>
                </a:spcAft>
                <a:buClr>
                  <a:schemeClr val="dk1"/>
                </a:buClr>
                <a:buSzPts val="2000"/>
                <a:buFont typeface="Calibri" panose="020F0502020204030204"/>
                <a:buChar char="•"/>
              </a:pPr>
              <a:r>
                <a:rPr lang="en-US" sz="2000" b="1" i="0" u="none" strike="noStrike" cap="none">
                  <a:solidFill>
                    <a:schemeClr val="dk1"/>
                  </a:solidFill>
                  <a:latin typeface="Calibri" panose="020F0502020204030204"/>
                  <a:ea typeface="Calibri" panose="020F0502020204030204"/>
                  <a:cs typeface="Calibri" panose="020F0502020204030204"/>
                  <a:sym typeface="Calibri" panose="020F0502020204030204"/>
                </a:rPr>
                <a:t>PO-12	Life-long  learning</a:t>
              </a:r>
              <a:endParaRPr sz="2000" b="1"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9" name="Google Shape;99;p10"/>
            <p:cNvSpPr/>
            <p:nvPr/>
          </p:nvSpPr>
          <p:spPr>
            <a:xfrm>
              <a:off x="274" y="2442"/>
              <a:ext cx="2967865" cy="4996536"/>
            </a:xfrm>
            <a:prstGeom prst="roundRect">
              <a:avLst>
                <a:gd name="adj" fmla="val 16667"/>
              </a:avLst>
            </a:prstGeom>
            <a:gradFill>
              <a:gsLst>
                <a:gs pos="0">
                  <a:srgbClr val="982D2B"/>
                </a:gs>
                <a:gs pos="80000">
                  <a:srgbClr val="C83D39"/>
                </a:gs>
                <a:gs pos="100000">
                  <a:srgbClr val="CC3A36"/>
                </a:gs>
              </a:gsLst>
              <a:lin ang="16200000" scaled="0"/>
            </a:gradFill>
            <a:ln>
              <a:noFill/>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0"/>
            <p:cNvSpPr txBox="1"/>
            <p:nvPr/>
          </p:nvSpPr>
          <p:spPr>
            <a:xfrm>
              <a:off x="145153" y="147321"/>
              <a:ext cx="2678107" cy="4706778"/>
            </a:xfrm>
            <a:prstGeom prst="rect">
              <a:avLst/>
            </a:prstGeom>
            <a:noFill/>
            <a:ln>
              <a:noFill/>
            </a:ln>
          </p:spPr>
          <p:txBody>
            <a:bodyPr spcFirstLastPara="1" wrap="square" lIns="144775" tIns="72375" rIns="144775" bIns="72375" anchor="ctr" anchorCtr="0">
              <a:noAutofit/>
            </a:bodyPr>
            <a:lstStyle/>
            <a:p>
              <a:pPr marL="0" marR="0" lvl="0" indent="0" algn="ctr" rtl="0">
                <a:lnSpc>
                  <a:spcPct val="90000"/>
                </a:lnSpc>
                <a:spcBef>
                  <a:spcPts val="0"/>
                </a:spcBef>
                <a:spcAft>
                  <a:spcPts val="0"/>
                </a:spcAft>
                <a:buNone/>
              </a:pPr>
              <a:r>
                <a:rPr lang="en-US" sz="3800" b="1">
                  <a:solidFill>
                    <a:schemeClr val="lt1"/>
                  </a:solidFill>
                  <a:latin typeface="Comic Sans MS" panose="030F0702030302020204"/>
                  <a:ea typeface="Comic Sans MS" panose="030F0702030302020204"/>
                  <a:cs typeface="Comic Sans MS" panose="030F0702030302020204"/>
                  <a:sym typeface="Comic Sans MS" panose="030F0702030302020204"/>
                </a:rPr>
                <a:t>Programme Outcome (</a:t>
              </a:r>
              <a:r>
                <a:rPr lang="en-US" sz="3800">
                  <a:solidFill>
                    <a:schemeClr val="lt1"/>
                  </a:solidFill>
                  <a:latin typeface="Comic Sans MS" panose="030F0702030302020204"/>
                  <a:ea typeface="Comic Sans MS" panose="030F0702030302020204"/>
                  <a:cs typeface="Comic Sans MS" panose="030F0702030302020204"/>
                  <a:sym typeface="Comic Sans MS" panose="030F0702030302020204"/>
                </a:rPr>
                <a:t>Graduate Attributes)</a:t>
              </a:r>
              <a:endParaRPr sz="3800">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grpSp>
      <p:sp>
        <p:nvSpPr>
          <p:cNvPr id="101" name="Google Shape;101;p10"/>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13:07&gt;     </a:t>
            </a:r>
            <a:fld id="{00000000-1234-1234-1234-123412341234}" type="slidenum">
              <a:rPr lang="en-US"/>
              <a:t>5</a:t>
            </a:fld>
            <a:endParaRPr lang="en-US"/>
          </a:p>
        </p:txBody>
      </p:sp>
      <p:sp>
        <p:nvSpPr>
          <p:cNvPr id="102" name="Google Shape;102;p10"/>
          <p:cNvSpPr/>
          <p:nvPr/>
        </p:nvSpPr>
        <p:spPr>
          <a:xfrm>
            <a:off x="4079777" y="5803000"/>
            <a:ext cx="643582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rgbClr val="000000"/>
                </a:solidFill>
                <a:latin typeface="Times New Roman" panose="02020603050405020304"/>
                <a:ea typeface="Times New Roman" panose="02020603050405020304"/>
                <a:cs typeface="Times New Roman" panose="02020603050405020304"/>
                <a:sym typeface="Times New Roman" panose="02020603050405020304"/>
              </a:rPr>
              <a:t>Programme Outcomes are the skills and knowledge which the students have at the time of graduation.  This will indicate what student can do from subject-wise knowledge acquired during the programme.</a:t>
            </a:r>
            <a:endParaRPr sz="1200">
              <a:solidFill>
                <a:schemeClr val="dk1"/>
              </a:solidFill>
              <a:latin typeface="Comic Sans MS" panose="030F0702030302020204"/>
              <a:ea typeface="Comic Sans MS" panose="030F0702030302020204"/>
              <a:cs typeface="Comic Sans MS" panose="030F0702030302020204"/>
              <a:sym typeface="Comic Sans MS" panose="030F0702030302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1"/>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b="1"/>
              <a:t>Programme Specific Outcome</a:t>
            </a:r>
          </a:p>
        </p:txBody>
      </p:sp>
      <p:sp>
        <p:nvSpPr>
          <p:cNvPr id="108" name="Google Shape;108;p11"/>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13:07&gt;     </a:t>
            </a:r>
            <a:fld id="{00000000-1234-1234-1234-123412341234}" type="slidenum">
              <a:rPr lang="en-US"/>
              <a:t>6</a:t>
            </a:fld>
            <a:endParaRPr lang="en-US"/>
          </a:p>
        </p:txBody>
      </p:sp>
      <p:grpSp>
        <p:nvGrpSpPr>
          <p:cNvPr id="109" name="Google Shape;109;p11"/>
          <p:cNvGrpSpPr/>
          <p:nvPr/>
        </p:nvGrpSpPr>
        <p:grpSpPr>
          <a:xfrm>
            <a:off x="624580" y="1124744"/>
            <a:ext cx="10878321" cy="5112568"/>
            <a:chOff x="1188" y="0"/>
            <a:chExt cx="10878321" cy="5112568"/>
          </a:xfrm>
        </p:grpSpPr>
        <p:sp>
          <p:nvSpPr>
            <p:cNvPr id="110" name="Google Shape;110;p11"/>
            <p:cNvSpPr/>
            <p:nvPr/>
          </p:nvSpPr>
          <p:spPr>
            <a:xfrm rot="5400000">
              <a:off x="4246550" y="-1614850"/>
              <a:ext cx="4923648" cy="8342269"/>
            </a:xfrm>
            <a:prstGeom prst="round2SameRect">
              <a:avLst>
                <a:gd name="adj1" fmla="val 16667"/>
                <a:gd name="adj2" fmla="val 0"/>
              </a:avLst>
            </a:prstGeom>
            <a:solidFill>
              <a:srgbClr val="D7D1DF">
                <a:alpha val="89803"/>
              </a:srgbClr>
            </a:solidFill>
            <a:ln w="9525" cap="flat" cmpd="sng">
              <a:solidFill>
                <a:srgbClr val="D7D1DF">
                  <a:alpha val="89803"/>
                </a:srgbClr>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txBox="1"/>
            <p:nvPr/>
          </p:nvSpPr>
          <p:spPr>
            <a:xfrm>
              <a:off x="2537240" y="334813"/>
              <a:ext cx="8101916" cy="4442942"/>
            </a:xfrm>
            <a:prstGeom prst="rect">
              <a:avLst/>
            </a:prstGeom>
            <a:noFill/>
            <a:ln>
              <a:noFill/>
            </a:ln>
          </p:spPr>
          <p:txBody>
            <a:bodyPr spcFirstLastPara="1" wrap="square" lIns="247650" tIns="123825" rIns="247650" bIns="123825" anchor="ctr" anchorCtr="0">
              <a:noAutofit/>
            </a:bodyPr>
            <a:lstStyle/>
            <a:p>
              <a:pPr marL="285750" marR="0" lvl="1" indent="-285750" algn="just" rtl="0">
                <a:lnSpc>
                  <a:spcPct val="90000"/>
                </a:lnSpc>
                <a:spcBef>
                  <a:spcPts val="0"/>
                </a:spcBef>
                <a:spcAft>
                  <a:spcPts val="0"/>
                </a:spcAft>
                <a:buClr>
                  <a:srgbClr val="FF0000"/>
                </a:buClr>
                <a:buSzPts val="2800"/>
                <a:buFont typeface="Times New Roman" panose="02020603050405020304"/>
                <a:buChar char="•"/>
              </a:pPr>
              <a:r>
                <a:rPr lang="en-US" sz="2800" b="1" i="0" u="none" strike="noStrike" cap="none">
                  <a:solidFill>
                    <a:srgbClr val="FF0000"/>
                  </a:solidFill>
                  <a:latin typeface="Times New Roman" panose="02020603050405020304"/>
                  <a:ea typeface="Times New Roman" panose="02020603050405020304"/>
                  <a:cs typeface="Times New Roman" panose="02020603050405020304"/>
                  <a:sym typeface="Times New Roman" panose="02020603050405020304"/>
                </a:rPr>
                <a:t>PSO-1 </a:t>
              </a:r>
              <a:r>
                <a:rPr lang="en-US" sz="28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 The graduate must be able to develop, deploy, test and maintain the software or computing hardware solutions to solve real life problems using state of the art technologies, standards, tools and programming paradigms.</a:t>
              </a:r>
              <a:endParaRPr sz="28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285750" marR="0" lvl="1" indent="-285750" algn="just" rtl="0">
                <a:lnSpc>
                  <a:spcPct val="90000"/>
                </a:lnSpc>
                <a:spcBef>
                  <a:spcPts val="420"/>
                </a:spcBef>
                <a:spcAft>
                  <a:spcPts val="0"/>
                </a:spcAft>
                <a:buClr>
                  <a:srgbClr val="FF0000"/>
                </a:buClr>
                <a:buSzPts val="2800"/>
                <a:buFont typeface="Times New Roman" panose="02020603050405020304"/>
                <a:buChar char="•"/>
              </a:pPr>
              <a:r>
                <a:rPr lang="en-US" sz="2800" b="1" i="0" u="none" strike="noStrike" cap="none">
                  <a:solidFill>
                    <a:srgbClr val="FF0000"/>
                  </a:solidFill>
                  <a:latin typeface="Times New Roman" panose="02020603050405020304"/>
                  <a:ea typeface="Times New Roman" panose="02020603050405020304"/>
                  <a:cs typeface="Times New Roman" panose="02020603050405020304"/>
                  <a:sym typeface="Times New Roman" panose="02020603050405020304"/>
                </a:rPr>
                <a:t>PSO-2 </a:t>
              </a:r>
              <a:r>
                <a:rPr lang="en-US" sz="28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 The graduate should be able to adapt Computer Engineering knowledge and skills to create career paths in industries or business organizations or institutes of repute.</a:t>
              </a:r>
              <a:endParaRPr sz="28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12" name="Google Shape;112;p11"/>
            <p:cNvSpPr/>
            <p:nvPr/>
          </p:nvSpPr>
          <p:spPr>
            <a:xfrm>
              <a:off x="1188" y="0"/>
              <a:ext cx="2744584" cy="5112568"/>
            </a:xfrm>
            <a:prstGeom prst="roundRect">
              <a:avLst>
                <a:gd name="adj" fmla="val 16667"/>
              </a:avLst>
            </a:prstGeom>
            <a:gradFill>
              <a:gsLst>
                <a:gs pos="0">
                  <a:srgbClr val="5D427D"/>
                </a:gs>
                <a:gs pos="80000">
                  <a:srgbClr val="7A57A5"/>
                </a:gs>
                <a:gs pos="100000">
                  <a:srgbClr val="7A56A7"/>
                </a:gs>
              </a:gsLst>
              <a:lin ang="16200000" scaled="0"/>
            </a:gradFill>
            <a:ln>
              <a:noFill/>
            </a:ln>
            <a:effectLst>
              <a:outerShdw blurRad="40000" dist="2300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txBox="1"/>
            <p:nvPr/>
          </p:nvSpPr>
          <p:spPr>
            <a:xfrm>
              <a:off x="135168" y="133980"/>
              <a:ext cx="2476624" cy="4844608"/>
            </a:xfrm>
            <a:prstGeom prst="rect">
              <a:avLst/>
            </a:prstGeom>
            <a:noFill/>
            <a:ln>
              <a:noFill/>
            </a:ln>
          </p:spPr>
          <p:txBody>
            <a:bodyPr spcFirstLastPara="1" wrap="square" lIns="133350" tIns="66675" rIns="133350" bIns="66675" anchor="ctr" anchorCtr="0">
              <a:noAutofit/>
            </a:bodyPr>
            <a:lstStyle/>
            <a:p>
              <a:pPr marL="0" marR="0" lvl="0" indent="0" algn="ctr" rtl="0">
                <a:lnSpc>
                  <a:spcPct val="90000"/>
                </a:lnSpc>
                <a:spcBef>
                  <a:spcPts val="0"/>
                </a:spcBef>
                <a:spcAft>
                  <a:spcPts val="0"/>
                </a:spcAft>
                <a:buNone/>
              </a:pPr>
              <a:r>
                <a:rPr lang="en-US" sz="3500" b="1">
                  <a:solidFill>
                    <a:schemeClr val="lt1"/>
                  </a:solidFill>
                  <a:latin typeface="Comic Sans MS" panose="030F0702030302020204"/>
                  <a:ea typeface="Comic Sans MS" panose="030F0702030302020204"/>
                  <a:cs typeface="Comic Sans MS" panose="030F0702030302020204"/>
                  <a:sym typeface="Comic Sans MS" panose="030F0702030302020204"/>
                </a:rPr>
                <a:t>Programme Specific Outcome</a:t>
              </a:r>
              <a:endParaRPr sz="3500">
                <a:solidFill>
                  <a:schemeClr val="lt1"/>
                </a:solidFill>
                <a:latin typeface="Comic Sans MS" panose="030F0702030302020204"/>
                <a:ea typeface="Comic Sans MS" panose="030F0702030302020204"/>
                <a:cs typeface="Comic Sans MS" panose="030F0702030302020204"/>
                <a:sym typeface="Comic Sans MS" panose="030F0702030302020204"/>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2"/>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400" b="1"/>
              <a:t>Course Outcome with relevance of POs and Blooms Taxonomy Levels</a:t>
            </a:r>
            <a:endParaRPr sz="2400" b="1"/>
          </a:p>
        </p:txBody>
      </p:sp>
      <p:graphicFrame>
        <p:nvGraphicFramePr>
          <p:cNvPr id="119" name="Google Shape;119;p12"/>
          <p:cNvGraphicFramePr/>
          <p:nvPr/>
        </p:nvGraphicFramePr>
        <p:xfrm>
          <a:off x="191344" y="1064817"/>
          <a:ext cx="11665325" cy="5220108"/>
        </p:xfrm>
        <a:graphic>
          <a:graphicData uri="http://schemas.openxmlformats.org/drawingml/2006/table">
            <a:tbl>
              <a:tblPr firstRow="1" firstCol="1" bandRow="1">
                <a:noFill/>
                <a:tableStyleId>{DC8703F1-2C0B-42E2-966B-8E0F361A058B}</a:tableStyleId>
              </a:tblPr>
              <a:tblGrid>
                <a:gridCol w="1080125">
                  <a:extLst>
                    <a:ext uri="{9D8B030D-6E8A-4147-A177-3AD203B41FA5}">
                      <a16:colId xmlns:a16="http://schemas.microsoft.com/office/drawing/2014/main" val="20000"/>
                    </a:ext>
                  </a:extLst>
                </a:gridCol>
                <a:gridCol w="596775">
                  <a:extLst>
                    <a:ext uri="{9D8B030D-6E8A-4147-A177-3AD203B41FA5}">
                      <a16:colId xmlns:a16="http://schemas.microsoft.com/office/drawing/2014/main" val="20001"/>
                    </a:ext>
                  </a:extLst>
                </a:gridCol>
                <a:gridCol w="8332225">
                  <a:extLst>
                    <a:ext uri="{9D8B030D-6E8A-4147-A177-3AD203B41FA5}">
                      <a16:colId xmlns:a16="http://schemas.microsoft.com/office/drawing/2014/main" val="20002"/>
                    </a:ext>
                  </a:extLst>
                </a:gridCol>
                <a:gridCol w="792100">
                  <a:extLst>
                    <a:ext uri="{9D8B030D-6E8A-4147-A177-3AD203B41FA5}">
                      <a16:colId xmlns:a16="http://schemas.microsoft.com/office/drawing/2014/main" val="20003"/>
                    </a:ext>
                  </a:extLst>
                </a:gridCol>
                <a:gridCol w="864100">
                  <a:extLst>
                    <a:ext uri="{9D8B030D-6E8A-4147-A177-3AD203B41FA5}">
                      <a16:colId xmlns:a16="http://schemas.microsoft.com/office/drawing/2014/main" val="20004"/>
                    </a:ext>
                  </a:extLst>
                </a:gridCol>
              </a:tblGrid>
              <a:tr h="291275">
                <a:tc>
                  <a:txBody>
                    <a:bodyPr/>
                    <a:lstStyle/>
                    <a:p>
                      <a:pPr marL="0" marR="0" lvl="0" indent="0" algn="ctr" rtl="0">
                        <a:lnSpc>
                          <a:spcPct val="115000"/>
                        </a:lnSpc>
                        <a:spcBef>
                          <a:spcPts val="0"/>
                        </a:spcBef>
                        <a:spcAft>
                          <a:spcPts val="0"/>
                        </a:spcAft>
                        <a:buNone/>
                      </a:pPr>
                      <a:r>
                        <a:rPr lang="en-US" sz="1400" u="none" strike="noStrike" cap="none"/>
                        <a:t>CO's No. </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Abbre.</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2000" u="none" strike="noStrike" cap="none"/>
                        <a:t>Statement  (Able to - )</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POs</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Bloom Levels</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0"/>
                  </a:ext>
                </a:extLst>
              </a:tr>
              <a:tr h="339800">
                <a:tc>
                  <a:txBody>
                    <a:bodyPr/>
                    <a:lstStyle/>
                    <a:p>
                      <a:pPr marL="0" marR="0" lvl="0" indent="0" algn="ctr" rtl="0">
                        <a:lnSpc>
                          <a:spcPct val="115000"/>
                        </a:lnSpc>
                        <a:spcBef>
                          <a:spcPts val="0"/>
                        </a:spcBef>
                        <a:spcAft>
                          <a:spcPts val="0"/>
                        </a:spcAft>
                        <a:buNone/>
                      </a:pPr>
                      <a:r>
                        <a:rPr lang="en-US" sz="1400" u="none" strike="noStrike" cap="none"/>
                        <a:t>CSM301.1</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CO1</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Apply engineering Knowledge and skill to solve Societal /Research /Innovation /Entrepreneurship problems in a group. (PO-1)</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PO1</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L1, L2, L3</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1"/>
                  </a:ext>
                </a:extLst>
              </a:tr>
              <a:tr h="514825">
                <a:tc>
                  <a:txBody>
                    <a:bodyPr/>
                    <a:lstStyle/>
                    <a:p>
                      <a:pPr marL="0" marR="0" lvl="0" indent="0" algn="ctr" rtl="0">
                        <a:lnSpc>
                          <a:spcPct val="115000"/>
                        </a:lnSpc>
                        <a:spcBef>
                          <a:spcPts val="0"/>
                        </a:spcBef>
                        <a:spcAft>
                          <a:spcPts val="0"/>
                        </a:spcAft>
                        <a:buNone/>
                      </a:pPr>
                      <a:r>
                        <a:rPr lang="en-US" sz="1400" u="none" strike="noStrike" cap="none"/>
                        <a:t>CSM301.2</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CO2</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Identify societal/research/innovation/entrepreneurship problems through appropriate literature surveys then evaluate problem statements and identifies objectives, processes/ modules/ algorithms/ existing solutions /alternate solutions /methods to solve the problem with best methods and processes. (PO-2)</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PO2</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L4, L4</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2"/>
                  </a:ext>
                </a:extLst>
              </a:tr>
              <a:tr h="339800">
                <a:tc>
                  <a:txBody>
                    <a:bodyPr/>
                    <a:lstStyle/>
                    <a:p>
                      <a:pPr marL="0" marR="0" lvl="0" indent="0" algn="ctr" rtl="0">
                        <a:lnSpc>
                          <a:spcPct val="115000"/>
                        </a:lnSpc>
                        <a:spcBef>
                          <a:spcPts val="0"/>
                        </a:spcBef>
                        <a:spcAft>
                          <a:spcPts val="0"/>
                        </a:spcAft>
                        <a:buNone/>
                      </a:pPr>
                      <a:r>
                        <a:rPr lang="en-US" sz="1400" u="none" strike="noStrike" cap="none"/>
                        <a:t>CSM301.3</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CO3</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Review state-of-the-art literature and synthesize/develop system requirements, specifications, design constraints, from larger social and professional concerns. (PO-3)</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PO3</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L4, L5, L6</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3"/>
                  </a:ext>
                </a:extLst>
              </a:tr>
              <a:tr h="339800">
                <a:tc>
                  <a:txBody>
                    <a:bodyPr/>
                    <a:lstStyle/>
                    <a:p>
                      <a:pPr marL="0" marR="0" lvl="0" indent="0" algn="ctr" rtl="0">
                        <a:lnSpc>
                          <a:spcPct val="115000"/>
                        </a:lnSpc>
                        <a:spcBef>
                          <a:spcPts val="0"/>
                        </a:spcBef>
                        <a:spcAft>
                          <a:spcPts val="0"/>
                        </a:spcAft>
                        <a:buNone/>
                      </a:pPr>
                      <a:r>
                        <a:rPr lang="en-US" sz="1400" u="none" strike="noStrike" cap="none"/>
                        <a:t>CSM301.4</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CO4</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Validate, Verify the results using test cases/benchmark data/ theoretical /inferences /experiments /simulations.(PO-4)</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PO4</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L5</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4"/>
                  </a:ext>
                </a:extLst>
              </a:tr>
              <a:tr h="339800">
                <a:tc>
                  <a:txBody>
                    <a:bodyPr/>
                    <a:lstStyle/>
                    <a:p>
                      <a:pPr marL="0" marR="0" lvl="0" indent="0" algn="ctr" rtl="0">
                        <a:lnSpc>
                          <a:spcPct val="115000"/>
                        </a:lnSpc>
                        <a:spcBef>
                          <a:spcPts val="0"/>
                        </a:spcBef>
                        <a:spcAft>
                          <a:spcPts val="0"/>
                        </a:spcAft>
                        <a:buNone/>
                      </a:pPr>
                      <a:r>
                        <a:rPr lang="en-US" sz="1400" u="none" strike="noStrike" cap="none"/>
                        <a:t>CSM301.5</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CO5</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Identify/use/create/modify/extend modern engineering tools, techniques and resources required for solution implementation. (PO-5)</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PO5</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L4, L5, L6</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5"/>
                  </a:ext>
                </a:extLst>
              </a:tr>
              <a:tr h="339800">
                <a:tc>
                  <a:txBody>
                    <a:bodyPr/>
                    <a:lstStyle/>
                    <a:p>
                      <a:pPr marL="0" marR="0" lvl="0" indent="0" algn="ctr" rtl="0">
                        <a:lnSpc>
                          <a:spcPct val="115000"/>
                        </a:lnSpc>
                        <a:spcBef>
                          <a:spcPts val="0"/>
                        </a:spcBef>
                        <a:spcAft>
                          <a:spcPts val="0"/>
                        </a:spcAft>
                        <a:buNone/>
                      </a:pPr>
                      <a:r>
                        <a:rPr lang="en-US" sz="1400" u="none" strike="noStrike" cap="none"/>
                        <a:t>CSM301.6</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CO6</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Use standard norms of engineering practices and understand ethics and misconduct of publication. (PO-6 and 8)</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PO6, PO8</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L3, L4</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6"/>
                  </a:ext>
                </a:extLst>
              </a:tr>
              <a:tr h="339800">
                <a:tc>
                  <a:txBody>
                    <a:bodyPr/>
                    <a:lstStyle/>
                    <a:p>
                      <a:pPr marL="0" marR="0" lvl="0" indent="0" algn="ctr" rtl="0">
                        <a:lnSpc>
                          <a:spcPct val="115000"/>
                        </a:lnSpc>
                        <a:spcBef>
                          <a:spcPts val="0"/>
                        </a:spcBef>
                        <a:spcAft>
                          <a:spcPts val="0"/>
                        </a:spcAft>
                        <a:buNone/>
                      </a:pPr>
                      <a:r>
                        <a:rPr lang="en-US" sz="1400" u="none" strike="noStrike" cap="none"/>
                        <a:t>CSM301.7</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CO7</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Analyze the impact of solutions in a societal and environmental context for sustainable development. (PO-7)</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PO7</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L4, L5</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7"/>
                  </a:ext>
                </a:extLst>
              </a:tr>
              <a:tr h="164750">
                <a:tc>
                  <a:txBody>
                    <a:bodyPr/>
                    <a:lstStyle/>
                    <a:p>
                      <a:pPr marL="0" marR="0" lvl="0" indent="0" algn="ctr" rtl="0">
                        <a:lnSpc>
                          <a:spcPct val="115000"/>
                        </a:lnSpc>
                        <a:spcBef>
                          <a:spcPts val="0"/>
                        </a:spcBef>
                        <a:spcAft>
                          <a:spcPts val="0"/>
                        </a:spcAft>
                        <a:buNone/>
                      </a:pPr>
                      <a:r>
                        <a:rPr lang="en-US" sz="1400" u="none" strike="noStrike" cap="none"/>
                        <a:t>CSM301.8</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CO8</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Develop interpersonal skills to work as a member of a group or leader. (PO-9)</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PO9</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L1, L2, L3</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8"/>
                  </a:ext>
                </a:extLst>
              </a:tr>
              <a:tr h="617075">
                <a:tc>
                  <a:txBody>
                    <a:bodyPr/>
                    <a:lstStyle/>
                    <a:p>
                      <a:pPr marL="0" marR="0" lvl="0" indent="0" algn="ctr" rtl="0">
                        <a:lnSpc>
                          <a:spcPct val="115000"/>
                        </a:lnSpc>
                        <a:spcBef>
                          <a:spcPts val="0"/>
                        </a:spcBef>
                        <a:spcAft>
                          <a:spcPts val="0"/>
                        </a:spcAft>
                        <a:buNone/>
                      </a:pPr>
                      <a:r>
                        <a:rPr lang="en-US" sz="1400" u="none" strike="noStrike" cap="none"/>
                        <a:t>CSM301.9</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CO9</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Communicate through technical report writing and oral presentation as per engineering standards. (PO-10) </a:t>
                      </a:r>
                      <a:r>
                        <a:rPr lang="en-US" sz="1100" u="none" strike="noStrike" cap="none"/>
                        <a:t>The work may result in research/white paper/ article/blog writing and publication by understanding ethics and misconduct of publication.</a:t>
                      </a:r>
                      <a:br>
                        <a:rPr lang="en-US" sz="1100" u="none" strike="noStrike" cap="none"/>
                      </a:br>
                      <a:r>
                        <a:rPr lang="en-US" sz="1100" u="none" strike="noStrike" cap="none"/>
                        <a:t>The work may result in a business plan for entrepreneurship products created.</a:t>
                      </a:r>
                      <a:br>
                        <a:rPr lang="en-US" sz="1100" u="none" strike="noStrike" cap="none"/>
                      </a:br>
                      <a:r>
                        <a:rPr lang="en-US" sz="1100" u="none" strike="noStrike" cap="none"/>
                        <a:t>The work may result in the patent filing.</a:t>
                      </a:r>
                      <a:endParaRPr sz="105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PO10</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L1, L2, L3</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09"/>
                  </a:ext>
                </a:extLst>
              </a:tr>
              <a:tr h="164750">
                <a:tc>
                  <a:txBody>
                    <a:bodyPr/>
                    <a:lstStyle/>
                    <a:p>
                      <a:pPr marL="0" marR="0" lvl="0" indent="0" algn="ctr" rtl="0">
                        <a:lnSpc>
                          <a:spcPct val="115000"/>
                        </a:lnSpc>
                        <a:spcBef>
                          <a:spcPts val="0"/>
                        </a:spcBef>
                        <a:spcAft>
                          <a:spcPts val="0"/>
                        </a:spcAft>
                        <a:buNone/>
                      </a:pPr>
                      <a:r>
                        <a:rPr lang="en-US" sz="1400" u="none" strike="noStrike" cap="none"/>
                        <a:t>CSM301.10</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CO10</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Demonstrate project management principles and financial considerations during project work. (PO-11)</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PO11</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L3, L4, L5</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10"/>
                  </a:ext>
                </a:extLst>
              </a:tr>
              <a:tr h="164750">
                <a:tc>
                  <a:txBody>
                    <a:bodyPr/>
                    <a:lstStyle/>
                    <a:p>
                      <a:pPr marL="0" marR="0" lvl="0" indent="0" algn="ctr" rtl="0">
                        <a:lnSpc>
                          <a:spcPct val="115000"/>
                        </a:lnSpc>
                        <a:spcBef>
                          <a:spcPts val="0"/>
                        </a:spcBef>
                        <a:spcAft>
                          <a:spcPts val="0"/>
                        </a:spcAft>
                        <a:buNone/>
                      </a:pPr>
                      <a:r>
                        <a:rPr lang="en-US" sz="1400" u="none" strike="noStrike" cap="none"/>
                        <a:t>CSM301.11</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400" u="none" strike="noStrike" cap="none"/>
                        <a:t>CO11</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400" u="none" strike="noStrike" cap="none"/>
                        <a:t>Demonstrate the capabilities of self-learning in a group, which leads to lifelong learning. (PO-12)</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ctr" rtl="0">
                        <a:lnSpc>
                          <a:spcPct val="115000"/>
                        </a:lnSpc>
                        <a:spcBef>
                          <a:spcPts val="0"/>
                        </a:spcBef>
                        <a:spcAft>
                          <a:spcPts val="0"/>
                        </a:spcAft>
                        <a:buNone/>
                      </a:pPr>
                      <a:r>
                        <a:rPr lang="en-US" sz="1200" u="none" strike="noStrike" cap="none"/>
                        <a:t>PO12</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tc>
                  <a:txBody>
                    <a:bodyPr/>
                    <a:lstStyle/>
                    <a:p>
                      <a:pPr marL="0" marR="0" lvl="0" indent="0" algn="l" rtl="0">
                        <a:lnSpc>
                          <a:spcPct val="115000"/>
                        </a:lnSpc>
                        <a:spcBef>
                          <a:spcPts val="0"/>
                        </a:spcBef>
                        <a:spcAft>
                          <a:spcPts val="0"/>
                        </a:spcAft>
                        <a:buNone/>
                      </a:pPr>
                      <a:r>
                        <a:rPr lang="en-US" sz="1200" u="none" strike="noStrike" cap="none"/>
                        <a:t>L1-L6</a:t>
                      </a:r>
                      <a:endParaRPr sz="1200" u="none" strike="noStrike" cap="none">
                        <a:latin typeface="Calibri" panose="020F0502020204030204"/>
                        <a:ea typeface="Calibri" panose="020F0502020204030204"/>
                        <a:cs typeface="Calibri" panose="020F0502020204030204"/>
                        <a:sym typeface="Calibri" panose="020F0502020204030204"/>
                      </a:endParaRPr>
                    </a:p>
                  </a:txBody>
                  <a:tcPr marL="52500" marR="52500" marT="0" marB="0"/>
                </a:tc>
                <a:extLst>
                  <a:ext uri="{0D108BD9-81ED-4DB2-BD59-A6C34878D82A}">
                    <a16:rowId xmlns:a16="http://schemas.microsoft.com/office/drawing/2014/main" val="10011"/>
                  </a:ext>
                </a:extLst>
              </a:tr>
            </a:tbl>
          </a:graphicData>
        </a:graphic>
      </p:graphicFrame>
      <p:sp>
        <p:nvSpPr>
          <p:cNvPr id="120" name="Google Shape;120;p12"/>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&lt;20/08/2020 22:50&gt; </a:t>
            </a:r>
            <a:fld id="{00000000-1234-1234-1234-123412341234}" type="slidenum">
              <a:rPr lang="en-US"/>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3"/>
          <p:cNvSpPr txBox="1">
            <a:spLocks noGrp="1"/>
          </p:cNvSpPr>
          <p:nvPr>
            <p:ph type="title"/>
          </p:nvPr>
        </p:nvSpPr>
        <p:spPr>
          <a:xfrm>
            <a:off x="1775522" y="76200"/>
            <a:ext cx="10297143" cy="1143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None/>
            </a:pPr>
            <a:r>
              <a:rPr lang="en-US"/>
              <a:t>Table of Contents  </a:t>
            </a:r>
            <a:endParaRPr sz="2800" b="1"/>
          </a:p>
        </p:txBody>
      </p:sp>
      <p:sp>
        <p:nvSpPr>
          <p:cNvPr id="126" name="Google Shape;126;p13"/>
          <p:cNvSpPr txBox="1">
            <a:spLocks noGrp="1"/>
          </p:cNvSpPr>
          <p:nvPr>
            <p:ph type="body" idx="1"/>
          </p:nvPr>
        </p:nvSpPr>
        <p:spPr>
          <a:xfrm>
            <a:off x="479376" y="1295403"/>
            <a:ext cx="11103024" cy="4830763"/>
          </a:xfrm>
          <a:prstGeom prst="rect">
            <a:avLst/>
          </a:prstGeom>
          <a:noFill/>
          <a:ln>
            <a:noFill/>
          </a:ln>
        </p:spPr>
        <p:txBody>
          <a:bodyPr spcFirstLastPara="1" wrap="square" lIns="91425" tIns="45700" rIns="91425" bIns="45700" anchor="t" anchorCtr="0">
            <a:normAutofit fontScale="55000" lnSpcReduction="20000"/>
          </a:bodyPr>
          <a:lstStyle/>
          <a:p>
            <a:pPr marL="514350" lvl="0" indent="-514350" algn="l" rtl="0">
              <a:spcBef>
                <a:spcPts val="0"/>
              </a:spcBef>
              <a:spcAft>
                <a:spcPts val="0"/>
              </a:spcAft>
              <a:buClr>
                <a:schemeClr val="dk1"/>
              </a:buClr>
              <a:buSzPct val="100000"/>
              <a:buFont typeface="Calibri" panose="020F0502020204030204"/>
              <a:buAutoNum type="arabicParenR"/>
            </a:pPr>
            <a:r>
              <a:rPr lang="en-US" sz="1600" dirty="0"/>
              <a:t>Introduction </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Project Background and Motivation </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Problem Statement and Definition</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Project Objectives   </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Project Importance or Research Significance</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Scope and Limitation of Project</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Literature Review </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Major/Mini project Contribution (New Benefits to stakeholders)</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Project methodology   </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Requirement Analysis and Specification (SRS) </a:t>
            </a:r>
          </a:p>
          <a:p>
            <a:pPr marL="800100" lvl="2" indent="0" algn="l" rtl="0">
              <a:spcBef>
                <a:spcPts val="295"/>
              </a:spcBef>
              <a:spcAft>
                <a:spcPts val="0"/>
              </a:spcAft>
              <a:buClr>
                <a:schemeClr val="dk1"/>
              </a:buClr>
              <a:buSzPct val="100000"/>
              <a:buNone/>
            </a:pPr>
            <a:r>
              <a:rPr lang="en-US" sz="1600" dirty="0"/>
              <a:t> Functional requirements (Requirement Diagram)</a:t>
            </a:r>
          </a:p>
          <a:p>
            <a:pPr marL="800100" lvl="2" indent="0" algn="l" rtl="0">
              <a:spcBef>
                <a:spcPts val="295"/>
              </a:spcBef>
              <a:spcAft>
                <a:spcPts val="0"/>
              </a:spcAft>
              <a:buClr>
                <a:schemeClr val="dk1"/>
              </a:buClr>
              <a:buSzPct val="100000"/>
              <a:buNone/>
            </a:pPr>
            <a:r>
              <a:rPr lang="en-US" sz="1600" dirty="0"/>
              <a:t>Non-functional requirements</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Feasibility study report (FSR)</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Project planning </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Deliverable </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System Architectural/block diagram</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Use case diagram</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Data Flow diagram Level -0</a:t>
            </a:r>
          </a:p>
          <a:p>
            <a:pPr marL="514350" lvl="0" indent="-514350" algn="l" rtl="0">
              <a:spcBef>
                <a:spcPts val="295"/>
              </a:spcBef>
              <a:spcAft>
                <a:spcPts val="0"/>
              </a:spcAft>
              <a:buClr>
                <a:schemeClr val="dk1"/>
              </a:buClr>
              <a:buSzPct val="100000"/>
              <a:buFont typeface="Calibri" panose="020F0502020204030204"/>
              <a:buAutoNum type="arabicParenR"/>
            </a:pPr>
            <a:endParaRPr lang="en-US" sz="1600" dirty="0"/>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Class diagram</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Activity Diagram</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Sequence Diagram</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ER Model/Diagram</a:t>
            </a:r>
          </a:p>
          <a:p>
            <a:pPr marL="514350" lvl="0" indent="-514350" algn="l" rtl="0">
              <a:spcBef>
                <a:spcPts val="295"/>
              </a:spcBef>
              <a:spcAft>
                <a:spcPts val="0"/>
              </a:spcAft>
              <a:buClr>
                <a:schemeClr val="dk1"/>
              </a:buClr>
              <a:buSzPct val="100000"/>
              <a:buFont typeface="Calibri" panose="020F0502020204030204"/>
              <a:buAutoNum type="arabicParenR"/>
            </a:pPr>
            <a:endParaRPr lang="en-US" sz="1600" dirty="0"/>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Pseudocode for each module</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Test cases for each module to check the validity</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Implementation plan in the form of Gantt</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Conclusion</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Table showing achieved project objectives till date. </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Table showing Project outcomes attainment levels of each Group member</a:t>
            </a:r>
          </a:p>
          <a:p>
            <a:pPr marL="514350" lvl="0" indent="-514350" algn="l" rtl="0">
              <a:spcBef>
                <a:spcPts val="295"/>
              </a:spcBef>
              <a:spcAft>
                <a:spcPts val="0"/>
              </a:spcAft>
              <a:buClr>
                <a:schemeClr val="dk1"/>
              </a:buClr>
              <a:buSzPct val="100000"/>
              <a:buFont typeface="Calibri" panose="020F0502020204030204"/>
              <a:buAutoNum type="arabicParenR"/>
            </a:pPr>
            <a:r>
              <a:rPr lang="en-US" sz="1600" dirty="0"/>
              <a:t>References</a:t>
            </a:r>
            <a:endParaRPr sz="1600" dirty="0"/>
          </a:p>
        </p:txBody>
      </p:sp>
      <p:sp>
        <p:nvSpPr>
          <p:cNvPr id="127" name="Google Shape;127;p13"/>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15:45&gt;     </a:t>
            </a:r>
            <a:fld id="{00000000-1234-1234-1234-123412341234}" type="slidenum">
              <a:rPr lang="en-US"/>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4"/>
          <p:cNvSpPr txBox="1">
            <a:spLocks noGrp="1"/>
          </p:cNvSpPr>
          <p:nvPr>
            <p:ph type="title"/>
          </p:nvPr>
        </p:nvSpPr>
        <p:spPr>
          <a:xfrm>
            <a:off x="2336801" y="76200"/>
            <a:ext cx="96520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Introduction</a:t>
            </a:r>
          </a:p>
        </p:txBody>
      </p:sp>
      <p:sp>
        <p:nvSpPr>
          <p:cNvPr id="133" name="Google Shape;133;p14"/>
          <p:cNvSpPr txBox="1">
            <a:spLocks noGrp="1"/>
          </p:cNvSpPr>
          <p:nvPr>
            <p:ph type="body" idx="1"/>
          </p:nvPr>
        </p:nvSpPr>
        <p:spPr>
          <a:xfrm>
            <a:off x="609600" y="1295403"/>
            <a:ext cx="10972800" cy="4830763"/>
          </a:xfrm>
          <a:prstGeom prst="rect">
            <a:avLst/>
          </a:prstGeom>
          <a:noFill/>
          <a:ln>
            <a:noFill/>
          </a:ln>
        </p:spPr>
        <p:txBody>
          <a:bodyPr spcFirstLastPara="1" wrap="square" lIns="91425" tIns="45700" rIns="91425" bIns="45700" anchor="t" anchorCtr="0">
            <a:noAutofit/>
          </a:bodyPr>
          <a:lstStyle/>
          <a:p>
            <a:pPr marL="457200" lvl="0" indent="-368300" algn="l" rtl="0">
              <a:lnSpc>
                <a:spcPct val="115000"/>
              </a:lnSpc>
              <a:spcBef>
                <a:spcPts val="1200"/>
              </a:spcBef>
              <a:spcAft>
                <a:spcPts val="0"/>
              </a:spcAft>
              <a:buSzPts val="2200"/>
              <a:buFont typeface="Calibri" panose="020F0502020204030204"/>
              <a:buChar char="●"/>
            </a:pPr>
            <a:r>
              <a:rPr lang="en-US" sz="2200" dirty="0">
                <a:solidFill>
                  <a:srgbClr val="100A0E"/>
                </a:solidFill>
              </a:rPr>
              <a:t>Data analysis plays a vital role in understanding scope of improvement and current performance, serves as a major protocol in accreditation process of universities.</a:t>
            </a:r>
            <a:endParaRPr sz="2200" dirty="0">
              <a:solidFill>
                <a:srgbClr val="100A0E"/>
              </a:solidFill>
            </a:endParaRPr>
          </a:p>
          <a:p>
            <a:pPr marL="457200" lvl="0" indent="-368300" algn="l" rtl="0">
              <a:lnSpc>
                <a:spcPct val="115000"/>
              </a:lnSpc>
              <a:spcBef>
                <a:spcPts val="0"/>
              </a:spcBef>
              <a:spcAft>
                <a:spcPts val="0"/>
              </a:spcAft>
              <a:buSzPts val="2200"/>
              <a:buFont typeface="Calibri" panose="020F0502020204030204"/>
              <a:buChar char="●"/>
            </a:pPr>
            <a:r>
              <a:rPr lang="en-US" sz="2200" dirty="0">
                <a:solidFill>
                  <a:srgbClr val="100A0E"/>
                </a:solidFill>
              </a:rPr>
              <a:t>Traditionally, the student database is </a:t>
            </a:r>
            <a:r>
              <a:rPr lang="en-US" sz="2200" dirty="0" err="1">
                <a:solidFill>
                  <a:srgbClr val="100A0E"/>
                </a:solidFill>
              </a:rPr>
              <a:t>analysed</a:t>
            </a:r>
            <a:r>
              <a:rPr lang="en-US" sz="2200" dirty="0">
                <a:solidFill>
                  <a:srgbClr val="100A0E"/>
                </a:solidFill>
              </a:rPr>
              <a:t> and reported using MS-excel or Spreadsheet.</a:t>
            </a:r>
            <a:endParaRPr sz="2200" dirty="0">
              <a:solidFill>
                <a:srgbClr val="100A0E"/>
              </a:solidFill>
            </a:endParaRPr>
          </a:p>
          <a:p>
            <a:pPr marL="457200" lvl="0" indent="-368300" algn="l" rtl="0">
              <a:lnSpc>
                <a:spcPct val="115000"/>
              </a:lnSpc>
              <a:spcBef>
                <a:spcPts val="0"/>
              </a:spcBef>
              <a:spcAft>
                <a:spcPts val="0"/>
              </a:spcAft>
              <a:buSzPts val="2200"/>
              <a:buFont typeface="Calibri" panose="020F0502020204030204"/>
              <a:buChar char="●"/>
            </a:pPr>
            <a:r>
              <a:rPr lang="en-US" sz="2200" dirty="0">
                <a:solidFill>
                  <a:srgbClr val="100A0E"/>
                </a:solidFill>
              </a:rPr>
              <a:t>This process is totally manual and requires the faculty to develop tables and understand information manually which is prone to error and inefficient.</a:t>
            </a:r>
            <a:endParaRPr sz="2200" dirty="0">
              <a:solidFill>
                <a:srgbClr val="100A0E"/>
              </a:solidFill>
            </a:endParaRPr>
          </a:p>
          <a:p>
            <a:pPr marL="457200" lvl="0" indent="-368300" algn="l" rtl="0">
              <a:lnSpc>
                <a:spcPct val="115000"/>
              </a:lnSpc>
              <a:spcBef>
                <a:spcPts val="0"/>
              </a:spcBef>
              <a:spcAft>
                <a:spcPts val="0"/>
              </a:spcAft>
              <a:buSzPts val="2200"/>
              <a:buFont typeface="Calibri" panose="020F0502020204030204"/>
              <a:buChar char="●"/>
            </a:pPr>
            <a:r>
              <a:rPr lang="en-US" sz="2200" dirty="0">
                <a:solidFill>
                  <a:srgbClr val="100A0E"/>
                </a:solidFill>
              </a:rPr>
              <a:t>This system can be improved by developing a web application consisting of the database and reports generating function based on pre-defining the operations performed on the database.</a:t>
            </a:r>
            <a:endParaRPr sz="2200" dirty="0">
              <a:solidFill>
                <a:srgbClr val="100A0E"/>
              </a:solidFill>
            </a:endParaRPr>
          </a:p>
          <a:p>
            <a:pPr marL="457200" lvl="0" indent="-368300" algn="l" rtl="0">
              <a:lnSpc>
                <a:spcPct val="115000"/>
              </a:lnSpc>
              <a:spcBef>
                <a:spcPts val="0"/>
              </a:spcBef>
              <a:spcAft>
                <a:spcPts val="0"/>
              </a:spcAft>
              <a:buSzPts val="2200"/>
              <a:buFont typeface="Calibri" panose="020F0502020204030204"/>
              <a:buChar char="●"/>
            </a:pPr>
            <a:r>
              <a:rPr lang="en-US" sz="2200" dirty="0">
                <a:solidFill>
                  <a:srgbClr val="100A0E"/>
                </a:solidFill>
              </a:rPr>
              <a:t>The parameters can be obtained from students marksheet.</a:t>
            </a:r>
            <a:endParaRPr sz="2200" dirty="0">
              <a:solidFill>
                <a:srgbClr val="100A0E"/>
              </a:solidFill>
            </a:endParaRPr>
          </a:p>
          <a:p>
            <a:pPr marL="340995" lvl="0" indent="-137795" algn="l" rtl="0">
              <a:spcBef>
                <a:spcPts val="1200"/>
              </a:spcBef>
              <a:spcAft>
                <a:spcPts val="0"/>
              </a:spcAft>
              <a:buClr>
                <a:schemeClr val="dk1"/>
              </a:buClr>
              <a:buSzPts val="3200"/>
              <a:buNone/>
            </a:pPr>
            <a:endParaRPr sz="2200" dirty="0">
              <a:solidFill>
                <a:srgbClr val="100A0E"/>
              </a:solidFill>
            </a:endParaRPr>
          </a:p>
        </p:txBody>
      </p:sp>
      <p:sp>
        <p:nvSpPr>
          <p:cNvPr id="134" name="Google Shape;134;p14"/>
          <p:cNvSpPr txBox="1">
            <a:spLocks noGrp="1"/>
          </p:cNvSpPr>
          <p:nvPr>
            <p:ph type="sldNum" idx="12"/>
          </p:nvPr>
        </p:nvSpPr>
        <p:spPr>
          <a:xfrm>
            <a:off x="8737600" y="6340478"/>
            <a:ext cx="28448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&lt;06/10/2022 15:40&gt;     </a:t>
            </a:r>
            <a:fld id="{00000000-1234-1234-1234-123412341234}" type="slidenum">
              <a:rPr lang="en-US"/>
              <a:t>9</a:t>
            </a:fld>
            <a:endParaRPr lang="en-US"/>
          </a:p>
        </p:txBody>
      </p:sp>
    </p:spTree>
  </p:cSld>
  <p:clrMapOvr>
    <a:masterClrMapping/>
  </p:clrMapOvr>
</p:sld>
</file>

<file path=ppt/theme/theme1.xml><?xml version="1.0" encoding="utf-8"?>
<a:theme xmlns:a="http://schemas.openxmlformats.org/drawingml/2006/main" name="UNR">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2075</TotalTime>
  <Words>5396</Words>
  <Application>Microsoft Office PowerPoint</Application>
  <PresentationFormat>Widescreen</PresentationFormat>
  <Paragraphs>1938</Paragraphs>
  <Slides>39</Slides>
  <Notes>38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 Black</vt:lpstr>
      <vt:lpstr>Balthazar</vt:lpstr>
      <vt:lpstr>Calibri</vt:lpstr>
      <vt:lpstr>Algerian</vt:lpstr>
      <vt:lpstr>Arial</vt:lpstr>
      <vt:lpstr>Times New Roman</vt:lpstr>
      <vt:lpstr>Comic Sans MS</vt:lpstr>
      <vt:lpstr>UNR</vt:lpstr>
      <vt:lpstr>Shree L. R. Tiwari College of Engineering Department of Computer Engineering</vt:lpstr>
      <vt:lpstr>Vision and Mission (SLRTCE)</vt:lpstr>
      <vt:lpstr>Vision and Mission (CS)</vt:lpstr>
      <vt:lpstr>Programme Educational Objectives (PEOs)</vt:lpstr>
      <vt:lpstr>Programme Outcome </vt:lpstr>
      <vt:lpstr>Programme Specific Outcome</vt:lpstr>
      <vt:lpstr>Course Outcome with relevance of POs and Blooms Taxonomy Levels</vt:lpstr>
      <vt:lpstr>Table of Contents  </vt:lpstr>
      <vt:lpstr> Introduction</vt:lpstr>
      <vt:lpstr>Project Background and Motivation</vt:lpstr>
      <vt:lpstr>Problem Statement and Definition</vt:lpstr>
      <vt:lpstr> Project Objectives  </vt:lpstr>
      <vt:lpstr>Project Importance</vt:lpstr>
      <vt:lpstr> Scope and Limitation of Project </vt:lpstr>
      <vt:lpstr> Scope and Limitation of Project  </vt:lpstr>
      <vt:lpstr>Literature Review</vt:lpstr>
      <vt:lpstr>Major/Mini project Contribution (New Benefits to stakeholders)</vt:lpstr>
      <vt:lpstr>Requirement Analysis and Specification : Functional Requirements</vt:lpstr>
      <vt:lpstr>Requirement Analysis and Specification :Non- Functional Requirements</vt:lpstr>
      <vt:lpstr>Non- Functional Requirements: Software  Quality  Attributes</vt:lpstr>
      <vt:lpstr>Feasibility study report (FSR)</vt:lpstr>
      <vt:lpstr>Deliverable </vt:lpstr>
      <vt:lpstr>System Architecture Diagram</vt:lpstr>
      <vt:lpstr> Use case diagram</vt:lpstr>
      <vt:lpstr>Data Flow diagram Level-0</vt:lpstr>
      <vt:lpstr>Class Diagram</vt:lpstr>
      <vt:lpstr>Activity Diagram</vt:lpstr>
      <vt:lpstr>Sequence Diagram</vt:lpstr>
      <vt:lpstr>ER Model/Diagram</vt:lpstr>
      <vt:lpstr>Pseudocode for each module</vt:lpstr>
      <vt:lpstr>Pseudocode for each module</vt:lpstr>
      <vt:lpstr>Test cases for each module to check the validity</vt:lpstr>
      <vt:lpstr>Implementation plan in the form of Gantt</vt:lpstr>
      <vt:lpstr>Implementation plan in the form of Gantt</vt:lpstr>
      <vt:lpstr>Implementation plan in the form of Gantt</vt:lpstr>
      <vt:lpstr>Conclusion</vt:lpstr>
      <vt:lpstr>Table showing achieved project objectives till date</vt:lpstr>
      <vt:lpstr> Table showing Project outcomes attainment levels of Project Group member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Shree L. R. Tiwari College of Engineering Department of Computer Engineering</dc:title>
  <dc:creator>User</dc:creator>
  <cp:lastModifiedBy>Shriya Salian</cp:lastModifiedBy>
  <cp:revision>4</cp:revision>
  <dcterms:created xsi:type="dcterms:W3CDTF">2022-10-25T13:06:16Z</dcterms:created>
  <dcterms:modified xsi:type="dcterms:W3CDTF">2022-11-01T14:23:01Z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5A31372E366B4075A7849887C9230FA4</vt:lpwstr>
  </property>
  <property fmtid="{D5CDD505-2E9C-101B-9397-08002B2CF9AE}" pid="3" name="KSOProductBuildVer">
    <vt:lpwstr>1033-11.2.0.11373</vt:lpwstr>
  </property>
</Properties>
</file>